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63" r:id="rId3"/>
    <p:sldId id="264" r:id="rId4"/>
    <p:sldId id="266" r:id="rId5"/>
    <p:sldId id="267" r:id="rId6"/>
    <p:sldId id="265" r:id="rId7"/>
    <p:sldId id="268" r:id="rId8"/>
    <p:sldId id="269" r:id="rId9"/>
    <p:sldId id="286" r:id="rId10"/>
    <p:sldId id="273" r:id="rId11"/>
    <p:sldId id="276" r:id="rId12"/>
    <p:sldId id="277" r:id="rId13"/>
    <p:sldId id="280" r:id="rId14"/>
    <p:sldId id="281" r:id="rId15"/>
    <p:sldId id="282" r:id="rId16"/>
    <p:sldId id="283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E27100"/>
    <a:srgbClr val="920000"/>
    <a:srgbClr val="C00000"/>
    <a:srgbClr val="FF9933"/>
    <a:srgbClr val="CC6600"/>
    <a:srgbClr val="00B050"/>
    <a:srgbClr val="CCEC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33" autoAdjust="0"/>
  </p:normalViewPr>
  <p:slideViewPr>
    <p:cSldViewPr snapToGrid="0">
      <p:cViewPr>
        <p:scale>
          <a:sx n="64" d="100"/>
          <a:sy n="64" d="100"/>
        </p:scale>
        <p:origin x="-135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0F716-2F9F-4395-AFEF-5BD9E85CEB7B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62389-ED42-4B64-AD16-DDAAB5774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8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ABC</a:t>
            </a:r>
            <a:r>
              <a:rPr lang="en-US" baseline="0" dirty="0" smtClean="0">
                <a:sym typeface="Symbol"/>
              </a:rPr>
              <a:t>  </a:t>
            </a:r>
            <a:r>
              <a:rPr lang="en-US" dirty="0" smtClean="0">
                <a:sym typeface="Symbol"/>
              </a:rPr>
              <a:t>CBD</a:t>
            </a:r>
            <a:r>
              <a:rPr lang="en-US" baseline="0" dirty="0" smtClean="0">
                <a:sym typeface="Symbol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2389-ED42-4B64-AD16-DDAAB57745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4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That line through C, perpendicular to the hypotenuse AB, does indeed partition the square</a:t>
                </a:r>
                <a:r>
                  <a:rPr lang="en-US" baseline="0" dirty="0" smtClean="0"/>
                  <a:t> on c into two rectangles, one equal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𝑎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and the other equal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𝑏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That line through C, perpendicular to the hypotenuse AB, does indeed partition the square</a:t>
                </a:r>
                <a:r>
                  <a:rPr lang="en-US" baseline="0" dirty="0" smtClean="0"/>
                  <a:t> on c into two rectangles, one equal to </a:t>
                </a:r>
                <a:r>
                  <a:rPr kumimoji="0" lang="en-US" sz="28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/>
                    <a:ea typeface="+mn-ea"/>
                    <a:cs typeface="+mn-cs"/>
                  </a:rPr>
                  <a:t>𝑎^2</a:t>
                </a:r>
                <a:r>
                  <a:rPr lang="en-US" dirty="0" smtClean="0"/>
                  <a:t> and the other equal to </a:t>
                </a:r>
                <a:r>
                  <a:rPr kumimoji="0" lang="en-US" sz="28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/>
                    <a:ea typeface="+mn-ea"/>
                    <a:cs typeface="+mn-cs"/>
                  </a:rPr>
                  <a:t>𝑏^2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2389-ED42-4B64-AD16-DDAAB57745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1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9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2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8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1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6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7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9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1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6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98F6E-FD46-4BB3-B833-610A0BE1C2DF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0594F-E512-4B1A-8A46-0C0C611BD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5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11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4.png"/><Relationship Id="rId4" Type="http://schemas.openxmlformats.org/officeDocument/2006/relationships/image" Target="../media/image170.png"/><Relationship Id="rId9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tags" Target="../tags/tag15.xml"/><Relationship Id="rId11" Type="http://schemas.openxmlformats.org/officeDocument/2006/relationships/image" Target="../media/image25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22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Pythagorean Theorem proof from similar right triangles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90704"/>
            <a:ext cx="6400800" cy="175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 geometric realization of a proof in </a:t>
            </a:r>
            <a:br>
              <a:rPr lang="en-US" dirty="0" smtClean="0"/>
            </a:br>
            <a:r>
              <a:rPr lang="en-US" dirty="0" smtClean="0"/>
              <a:t>H. Wu’s “Teaching Geometry According to the Common Core Standards”</a:t>
            </a:r>
          </a:p>
        </p:txBody>
      </p:sp>
    </p:spTree>
    <p:extLst>
      <p:ext uri="{BB962C8B-B14F-4D97-AF65-F5344CB8AC3E}">
        <p14:creationId xmlns:p14="http://schemas.microsoft.com/office/powerpoint/2010/main" val="224839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71"/>
    </mc:Choice>
    <mc:Fallback xmlns="">
      <p:transition spd="slow" advTm="757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573088" y="481615"/>
            <a:ext cx="78676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Similar triangles means that the </a:t>
            </a:r>
            <a:r>
              <a:rPr lang="en-US" sz="3200" b="1" dirty="0" smtClean="0">
                <a:latin typeface="Calibri" pitchFamily="34" charset="0"/>
              </a:rPr>
              <a:t>ratios </a:t>
            </a:r>
            <a:br>
              <a:rPr lang="en-US" sz="3200" b="1" dirty="0" smtClean="0">
                <a:latin typeface="Calibri" pitchFamily="34" charset="0"/>
              </a:rPr>
            </a:br>
            <a:r>
              <a:rPr lang="en-US" sz="3200" b="1" dirty="0" smtClean="0">
                <a:latin typeface="Calibri" pitchFamily="34" charset="0"/>
              </a:rPr>
              <a:t>of their corresponding parts </a:t>
            </a:r>
            <a:r>
              <a:rPr lang="en-US" sz="3200" dirty="0" smtClean="0">
                <a:latin typeface="Calibri" pitchFamily="34" charset="0"/>
              </a:rPr>
              <a:t>will be equal.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65619" y="2700949"/>
            <a:ext cx="1620635" cy="1218959"/>
            <a:chOff x="665619" y="2875117"/>
            <a:chExt cx="1620635" cy="1218959"/>
          </a:xfrm>
        </p:grpSpPr>
        <p:sp>
          <p:nvSpPr>
            <p:cNvPr id="48" name="Freeform 47"/>
            <p:cNvSpPr/>
            <p:nvPr/>
          </p:nvSpPr>
          <p:spPr>
            <a:xfrm rot="18000000" flipH="1">
              <a:off x="1085936" y="3167320"/>
              <a:ext cx="574589" cy="1278924"/>
            </a:xfrm>
            <a:custGeom>
              <a:avLst/>
              <a:gdLst>
                <a:gd name="connsiteX0" fmla="*/ 0 w 574589"/>
                <a:gd name="connsiteY0" fmla="*/ 0 h 1278924"/>
                <a:gd name="connsiteX1" fmla="*/ 0 w 574589"/>
                <a:gd name="connsiteY1" fmla="*/ 1278924 h 1278924"/>
                <a:gd name="connsiteX2" fmla="*/ 574589 w 574589"/>
                <a:gd name="connsiteY2" fmla="*/ 339811 h 1278924"/>
                <a:gd name="connsiteX3" fmla="*/ 0 w 574589"/>
                <a:gd name="connsiteY3" fmla="*/ 0 h 12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589" h="1278924">
                  <a:moveTo>
                    <a:pt x="0" y="0"/>
                  </a:moveTo>
                  <a:lnTo>
                    <a:pt x="0" y="1278924"/>
                  </a:lnTo>
                  <a:lnTo>
                    <a:pt x="574589" y="3398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20"/>
            <p:cNvGrpSpPr>
              <a:grpSpLocks/>
            </p:cNvGrpSpPr>
            <p:nvPr/>
          </p:nvGrpSpPr>
          <p:grpSpPr bwMode="auto">
            <a:xfrm>
              <a:off x="976118" y="3726529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54" name="Straight Connector 53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12"/>
            <p:cNvSpPr txBox="1">
              <a:spLocks noChangeArrowheads="1"/>
            </p:cNvSpPr>
            <p:nvPr/>
          </p:nvSpPr>
          <p:spPr bwMode="auto">
            <a:xfrm>
              <a:off x="671914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1" name="TextBox 11"/>
            <p:cNvSpPr txBox="1">
              <a:spLocks noChangeArrowheads="1"/>
            </p:cNvSpPr>
            <p:nvPr/>
          </p:nvSpPr>
          <p:spPr bwMode="auto">
            <a:xfrm>
              <a:off x="1975990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665619" y="2875117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A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3" name="TextBox 21"/>
            <p:cNvSpPr txBox="1">
              <a:spLocks noChangeArrowheads="1"/>
            </p:cNvSpPr>
            <p:nvPr/>
          </p:nvSpPr>
          <p:spPr bwMode="auto">
            <a:xfrm>
              <a:off x="1417141" y="3170264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b</a:t>
              </a:r>
              <a:endParaRPr lang="en-US" sz="1600" i="1" dirty="0">
                <a:latin typeface="Calibri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680909" y="2035632"/>
            <a:ext cx="2958358" cy="1872042"/>
            <a:chOff x="2823687" y="2209800"/>
            <a:chExt cx="2958358" cy="1872042"/>
          </a:xfrm>
        </p:grpSpPr>
        <p:sp>
          <p:nvSpPr>
            <p:cNvPr id="57" name="TextBox 10"/>
            <p:cNvSpPr txBox="1">
              <a:spLocks noChangeArrowheads="1"/>
            </p:cNvSpPr>
            <p:nvPr/>
          </p:nvSpPr>
          <p:spPr bwMode="auto">
            <a:xfrm>
              <a:off x="5299516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Calibri" pitchFamily="34" charset="0"/>
                </a:rPr>
                <a:t>B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58" name="Freeform 3"/>
            <p:cNvSpPr>
              <a:spLocks noChangeAspect="1"/>
            </p:cNvSpPr>
            <p:nvPr/>
          </p:nvSpPr>
          <p:spPr bwMode="auto">
            <a:xfrm>
              <a:off x="3150254" y="2618839"/>
              <a:ext cx="2171849" cy="1274473"/>
            </a:xfrm>
            <a:custGeom>
              <a:avLst/>
              <a:gdLst>
                <a:gd name="T0" fmla="*/ 0 w 3600"/>
                <a:gd name="T1" fmla="*/ 0 h 2160"/>
                <a:gd name="T2" fmla="*/ 0 w 3600"/>
                <a:gd name="T3" fmla="*/ 1274273 h 2160"/>
                <a:gd name="T4" fmla="*/ 2171735 w 3600"/>
                <a:gd name="T5" fmla="*/ 1274273 h 2160"/>
                <a:gd name="T6" fmla="*/ 0 w 3600"/>
                <a:gd name="T7" fmla="*/ 0 h 2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2160"/>
                <a:gd name="T14" fmla="*/ 3600 w 3600"/>
                <a:gd name="T15" fmla="*/ 2160 h 2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2160">
                  <a:moveTo>
                    <a:pt x="0" y="0"/>
                  </a:moveTo>
                  <a:lnTo>
                    <a:pt x="0" y="2160"/>
                  </a:lnTo>
                  <a:lnTo>
                    <a:pt x="3600" y="2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2868880" y="2252289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A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60" name="TextBox 11"/>
            <p:cNvSpPr txBox="1">
              <a:spLocks noChangeArrowheads="1"/>
            </p:cNvSpPr>
            <p:nvPr/>
          </p:nvSpPr>
          <p:spPr bwMode="auto">
            <a:xfrm>
              <a:off x="2823687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  <p:grpSp>
          <p:nvGrpSpPr>
            <p:cNvPr id="61" name="Group 20"/>
            <p:cNvGrpSpPr>
              <a:grpSpLocks/>
            </p:cNvGrpSpPr>
            <p:nvPr/>
          </p:nvGrpSpPr>
          <p:grpSpPr bwMode="auto">
            <a:xfrm>
              <a:off x="3147821" y="3726529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102" name="Straight Connector 101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20"/>
            <p:cNvSpPr txBox="1">
              <a:spLocks noChangeArrowheads="1"/>
            </p:cNvSpPr>
            <p:nvPr/>
          </p:nvSpPr>
          <p:spPr bwMode="auto">
            <a:xfrm>
              <a:off x="4000071" y="3793152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63" name="TextBox 21"/>
            <p:cNvSpPr txBox="1">
              <a:spLocks noChangeArrowheads="1"/>
            </p:cNvSpPr>
            <p:nvPr/>
          </p:nvSpPr>
          <p:spPr bwMode="auto">
            <a:xfrm>
              <a:off x="2837557" y="3104831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b</a:t>
              </a:r>
              <a:endParaRPr lang="en-US" sz="1600" i="1" dirty="0">
                <a:latin typeface="Calibri" pitchFamily="34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5400000">
              <a:off x="2972168" y="3137694"/>
              <a:ext cx="938212" cy="577850"/>
            </a:xfrm>
            <a:prstGeom prst="line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12"/>
            <p:cNvSpPr txBox="1">
              <a:spLocks noChangeArrowheads="1"/>
            </p:cNvSpPr>
            <p:nvPr/>
          </p:nvSpPr>
          <p:spPr bwMode="auto">
            <a:xfrm>
              <a:off x="3799540" y="2654851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920000">
              <a:off x="3625424" y="3148013"/>
              <a:ext cx="17145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 rot="18120000">
              <a:off x="3746074" y="3121025"/>
              <a:ext cx="16510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18"/>
            <p:cNvSpPr txBox="1">
              <a:spLocks noChangeArrowheads="1"/>
            </p:cNvSpPr>
            <p:nvPr/>
          </p:nvSpPr>
          <p:spPr bwMode="auto">
            <a:xfrm>
              <a:off x="4552613" y="2209800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c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>
            <a:xfrm rot="18064265">
              <a:off x="4324530" y="1510764"/>
              <a:ext cx="407398" cy="25076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033923" y="2272702"/>
            <a:ext cx="2470273" cy="1808690"/>
            <a:chOff x="6033923" y="2446870"/>
            <a:chExt cx="2470273" cy="1808690"/>
          </a:xfrm>
          <a:solidFill>
            <a:schemeClr val="bg1">
              <a:lumMod val="85000"/>
            </a:schemeClr>
          </a:solidFill>
        </p:grpSpPr>
        <p:grpSp>
          <p:nvGrpSpPr>
            <p:cNvPr id="109" name="Group 20"/>
            <p:cNvGrpSpPr>
              <a:grpSpLocks/>
            </p:cNvGrpSpPr>
            <p:nvPr/>
          </p:nvGrpSpPr>
          <p:grpSpPr bwMode="auto">
            <a:xfrm>
              <a:off x="6435222" y="3713081"/>
              <a:ext cx="168647" cy="164941"/>
              <a:chOff x="6934200" y="5181600"/>
              <a:chExt cx="304800" cy="304800"/>
            </a:xfrm>
            <a:grpFill/>
          </p:grpSpPr>
          <p:cxnSp>
            <p:nvCxnSpPr>
              <p:cNvPr id="114" name="Straight Connector 113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10"/>
            <p:cNvSpPr txBox="1">
              <a:spLocks noChangeArrowheads="1"/>
            </p:cNvSpPr>
            <p:nvPr/>
          </p:nvSpPr>
          <p:spPr bwMode="auto">
            <a:xfrm>
              <a:off x="8193932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B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11" name="TextBox 11"/>
            <p:cNvSpPr txBox="1">
              <a:spLocks noChangeArrowheads="1"/>
            </p:cNvSpPr>
            <p:nvPr/>
          </p:nvSpPr>
          <p:spPr bwMode="auto">
            <a:xfrm>
              <a:off x="6149660" y="3793895"/>
              <a:ext cx="310264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 smtClean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12" name="TextBox 20"/>
            <p:cNvSpPr txBox="1">
              <a:spLocks noChangeArrowheads="1"/>
            </p:cNvSpPr>
            <p:nvPr/>
          </p:nvSpPr>
          <p:spPr bwMode="auto">
            <a:xfrm>
              <a:off x="7264927" y="2948458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13" name="TextBox 11"/>
            <p:cNvSpPr txBox="1">
              <a:spLocks noChangeArrowheads="1"/>
            </p:cNvSpPr>
            <p:nvPr/>
          </p:nvSpPr>
          <p:spPr bwMode="auto">
            <a:xfrm>
              <a:off x="6149660" y="2446870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08" name="Freeform 107"/>
            <p:cNvSpPr/>
            <p:nvPr/>
          </p:nvSpPr>
          <p:spPr>
            <a:xfrm rot="12660000" flipH="1">
              <a:off x="6033923" y="3261423"/>
              <a:ext cx="2162432" cy="939114"/>
            </a:xfrm>
            <a:custGeom>
              <a:avLst/>
              <a:gdLst>
                <a:gd name="connsiteX0" fmla="*/ 2162432 w 2162432"/>
                <a:gd name="connsiteY0" fmla="*/ 939114 h 939114"/>
                <a:gd name="connsiteX1" fmla="*/ 0 w 2162432"/>
                <a:gd name="connsiteY1" fmla="*/ 939114 h 939114"/>
                <a:gd name="connsiteX2" fmla="*/ 580768 w 2162432"/>
                <a:gd name="connsiteY2" fmla="*/ 0 h 939114"/>
                <a:gd name="connsiteX3" fmla="*/ 2162432 w 2162432"/>
                <a:gd name="connsiteY3" fmla="*/ 939114 h 9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432" h="939114">
                  <a:moveTo>
                    <a:pt x="2162432" y="939114"/>
                  </a:moveTo>
                  <a:lnTo>
                    <a:pt x="0" y="939114"/>
                  </a:lnTo>
                  <a:lnTo>
                    <a:pt x="580768" y="0"/>
                  </a:lnTo>
                  <a:lnTo>
                    <a:pt x="2162432" y="939114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466109" y="1729847"/>
            <a:ext cx="6234546" cy="270360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"/>
              <p:cNvSpPr txBox="1">
                <a:spLocks noChangeArrowheads="1"/>
              </p:cNvSpPr>
              <p:nvPr/>
            </p:nvSpPr>
            <p:spPr bwMode="auto">
              <a:xfrm>
                <a:off x="573088" y="5249123"/>
                <a:ext cx="4212668" cy="858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𝒉𝒚𝒑𝒐𝒕𝒆𝒏𝒖𝒔𝒆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𝒍𝒐𝒏𝒈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𝒍𝒆𝒈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𝒉𝒚𝒑𝒐𝒕𝒆𝒏𝒖𝒔𝒆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𝒍𝒐𝒏𝒈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𝒍𝒆𝒈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6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088" y="5249123"/>
                <a:ext cx="4212668" cy="8586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"/>
              <p:cNvSpPr txBox="1">
                <a:spLocks noChangeArrowheads="1"/>
              </p:cNvSpPr>
              <p:nvPr/>
            </p:nvSpPr>
            <p:spPr bwMode="auto">
              <a:xfrm>
                <a:off x="5669012" y="5195632"/>
                <a:ext cx="2744768" cy="983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𝐵𝐴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𝐵𝐶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𝐵𝐶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𝐵𝐷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7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9012" y="5195632"/>
                <a:ext cx="2744768" cy="9831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788278" y="5341439"/>
            <a:ext cx="74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ym typeface="Symbol"/>
              </a:rPr>
              <a:t></a:t>
            </a:r>
            <a:endParaRPr lang="en-US" sz="3600" dirty="0"/>
          </a:p>
        </p:txBody>
      </p:sp>
      <p:cxnSp>
        <p:nvCxnSpPr>
          <p:cNvPr id="7" name="Straight Connector 6"/>
          <p:cNvCxnSpPr>
            <a:endCxn id="58" idx="0"/>
          </p:cNvCxnSpPr>
          <p:nvPr/>
        </p:nvCxnSpPr>
        <p:spPr>
          <a:xfrm flipH="1" flipV="1">
            <a:off x="3007476" y="2444671"/>
            <a:ext cx="2149262" cy="12721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8" idx="1"/>
            <a:endCxn id="108" idx="0"/>
          </p:cNvCxnSpPr>
          <p:nvPr/>
        </p:nvCxnSpPr>
        <p:spPr>
          <a:xfrm>
            <a:off x="6430196" y="2597456"/>
            <a:ext cx="1853566" cy="111373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7" idx="1"/>
          </p:cNvCxnSpPr>
          <p:nvPr/>
        </p:nvCxnSpPr>
        <p:spPr>
          <a:xfrm flipH="1">
            <a:off x="3009418" y="3721864"/>
            <a:ext cx="2147320" cy="51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8" idx="2"/>
            <a:endCxn id="108" idx="0"/>
          </p:cNvCxnSpPr>
          <p:nvPr/>
        </p:nvCxnSpPr>
        <p:spPr>
          <a:xfrm>
            <a:off x="6444332" y="3701551"/>
            <a:ext cx="1839430" cy="964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8467" y="4605049"/>
            <a:ext cx="136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ym typeface="Symbol"/>
              </a:rPr>
              <a:t>ABC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2996587" y="4605049"/>
            <a:ext cx="136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ym typeface="Symbol"/>
              </a:rPr>
              <a:t>CBD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1994051" y="4555621"/>
            <a:ext cx="1366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ym typeface="Symbol"/>
              </a:rPr>
              <a:t></a:t>
            </a:r>
            <a:endParaRPr lang="en-US" sz="32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788278" y="4592293"/>
            <a:ext cx="746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ym typeface="Symbol"/>
              </a:rPr>
              <a:t>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719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37"/>
    </mc:Choice>
    <mc:Fallback xmlns="">
      <p:transition spd="slow" advTm="282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repeatCount="3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8" presetID="26" presetClass="emph" presetSubtype="0" repeatCount="3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75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25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75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25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7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/>
      <p:bldP spid="6" grpId="0"/>
      <p:bldP spid="29" grpId="0"/>
      <p:bldP spid="67" grpId="0"/>
      <p:bldP spid="6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665619" y="2700949"/>
            <a:ext cx="1620635" cy="1218959"/>
            <a:chOff x="665619" y="2875117"/>
            <a:chExt cx="1620635" cy="1218959"/>
          </a:xfrm>
        </p:grpSpPr>
        <p:sp>
          <p:nvSpPr>
            <p:cNvPr id="48" name="Freeform 47"/>
            <p:cNvSpPr/>
            <p:nvPr/>
          </p:nvSpPr>
          <p:spPr>
            <a:xfrm rot="18000000" flipH="1">
              <a:off x="1085936" y="3167320"/>
              <a:ext cx="574589" cy="1278924"/>
            </a:xfrm>
            <a:custGeom>
              <a:avLst/>
              <a:gdLst>
                <a:gd name="connsiteX0" fmla="*/ 0 w 574589"/>
                <a:gd name="connsiteY0" fmla="*/ 0 h 1278924"/>
                <a:gd name="connsiteX1" fmla="*/ 0 w 574589"/>
                <a:gd name="connsiteY1" fmla="*/ 1278924 h 1278924"/>
                <a:gd name="connsiteX2" fmla="*/ 574589 w 574589"/>
                <a:gd name="connsiteY2" fmla="*/ 339811 h 1278924"/>
                <a:gd name="connsiteX3" fmla="*/ 0 w 574589"/>
                <a:gd name="connsiteY3" fmla="*/ 0 h 12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589" h="1278924">
                  <a:moveTo>
                    <a:pt x="0" y="0"/>
                  </a:moveTo>
                  <a:lnTo>
                    <a:pt x="0" y="1278924"/>
                  </a:lnTo>
                  <a:lnTo>
                    <a:pt x="574589" y="3398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20"/>
            <p:cNvGrpSpPr>
              <a:grpSpLocks/>
            </p:cNvGrpSpPr>
            <p:nvPr/>
          </p:nvGrpSpPr>
          <p:grpSpPr bwMode="auto">
            <a:xfrm>
              <a:off x="976118" y="3726529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54" name="Straight Connector 53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12"/>
            <p:cNvSpPr txBox="1">
              <a:spLocks noChangeArrowheads="1"/>
            </p:cNvSpPr>
            <p:nvPr/>
          </p:nvSpPr>
          <p:spPr bwMode="auto">
            <a:xfrm>
              <a:off x="671914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1" name="TextBox 11"/>
            <p:cNvSpPr txBox="1">
              <a:spLocks noChangeArrowheads="1"/>
            </p:cNvSpPr>
            <p:nvPr/>
          </p:nvSpPr>
          <p:spPr bwMode="auto">
            <a:xfrm>
              <a:off x="1975990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665619" y="2875117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A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3" name="TextBox 21"/>
            <p:cNvSpPr txBox="1">
              <a:spLocks noChangeArrowheads="1"/>
            </p:cNvSpPr>
            <p:nvPr/>
          </p:nvSpPr>
          <p:spPr bwMode="auto">
            <a:xfrm>
              <a:off x="1417141" y="3170264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b</a:t>
              </a:r>
              <a:endParaRPr lang="en-US" sz="1600" i="1" dirty="0">
                <a:latin typeface="Calibri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680909" y="2035632"/>
            <a:ext cx="2958358" cy="1872042"/>
            <a:chOff x="2823687" y="2209800"/>
            <a:chExt cx="2958358" cy="1872042"/>
          </a:xfrm>
        </p:grpSpPr>
        <p:sp>
          <p:nvSpPr>
            <p:cNvPr id="57" name="TextBox 10"/>
            <p:cNvSpPr txBox="1">
              <a:spLocks noChangeArrowheads="1"/>
            </p:cNvSpPr>
            <p:nvPr/>
          </p:nvSpPr>
          <p:spPr bwMode="auto">
            <a:xfrm>
              <a:off x="5299516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Calibri" pitchFamily="34" charset="0"/>
                </a:rPr>
                <a:t>B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58" name="Freeform 3"/>
            <p:cNvSpPr>
              <a:spLocks noChangeAspect="1"/>
            </p:cNvSpPr>
            <p:nvPr/>
          </p:nvSpPr>
          <p:spPr bwMode="auto">
            <a:xfrm>
              <a:off x="3150254" y="2618839"/>
              <a:ext cx="2171849" cy="1274473"/>
            </a:xfrm>
            <a:custGeom>
              <a:avLst/>
              <a:gdLst>
                <a:gd name="T0" fmla="*/ 0 w 3600"/>
                <a:gd name="T1" fmla="*/ 0 h 2160"/>
                <a:gd name="T2" fmla="*/ 0 w 3600"/>
                <a:gd name="T3" fmla="*/ 1274273 h 2160"/>
                <a:gd name="T4" fmla="*/ 2171735 w 3600"/>
                <a:gd name="T5" fmla="*/ 1274273 h 2160"/>
                <a:gd name="T6" fmla="*/ 0 w 3600"/>
                <a:gd name="T7" fmla="*/ 0 h 2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2160"/>
                <a:gd name="T14" fmla="*/ 3600 w 3600"/>
                <a:gd name="T15" fmla="*/ 2160 h 2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2160">
                  <a:moveTo>
                    <a:pt x="0" y="0"/>
                  </a:moveTo>
                  <a:lnTo>
                    <a:pt x="0" y="2160"/>
                  </a:lnTo>
                  <a:lnTo>
                    <a:pt x="3600" y="2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2868880" y="2252289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A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60" name="TextBox 11"/>
            <p:cNvSpPr txBox="1">
              <a:spLocks noChangeArrowheads="1"/>
            </p:cNvSpPr>
            <p:nvPr/>
          </p:nvSpPr>
          <p:spPr bwMode="auto">
            <a:xfrm>
              <a:off x="2823687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  <p:grpSp>
          <p:nvGrpSpPr>
            <p:cNvPr id="61" name="Group 20"/>
            <p:cNvGrpSpPr>
              <a:grpSpLocks/>
            </p:cNvGrpSpPr>
            <p:nvPr/>
          </p:nvGrpSpPr>
          <p:grpSpPr bwMode="auto">
            <a:xfrm>
              <a:off x="3147821" y="3726529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102" name="Straight Connector 101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20"/>
            <p:cNvSpPr txBox="1">
              <a:spLocks noChangeArrowheads="1"/>
            </p:cNvSpPr>
            <p:nvPr/>
          </p:nvSpPr>
          <p:spPr bwMode="auto">
            <a:xfrm>
              <a:off x="4000071" y="3793152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63" name="TextBox 21"/>
            <p:cNvSpPr txBox="1">
              <a:spLocks noChangeArrowheads="1"/>
            </p:cNvSpPr>
            <p:nvPr/>
          </p:nvSpPr>
          <p:spPr bwMode="auto">
            <a:xfrm>
              <a:off x="2837557" y="3104831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b</a:t>
              </a:r>
              <a:endParaRPr lang="en-US" sz="1600" i="1" dirty="0">
                <a:latin typeface="Calibri" pitchFamily="34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5400000">
              <a:off x="2972168" y="3137694"/>
              <a:ext cx="938212" cy="577850"/>
            </a:xfrm>
            <a:prstGeom prst="line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12"/>
            <p:cNvSpPr txBox="1">
              <a:spLocks noChangeArrowheads="1"/>
            </p:cNvSpPr>
            <p:nvPr/>
          </p:nvSpPr>
          <p:spPr bwMode="auto">
            <a:xfrm>
              <a:off x="3799540" y="2654851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920000">
              <a:off x="3625424" y="3148013"/>
              <a:ext cx="17145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 rot="18120000">
              <a:off x="3746074" y="3121025"/>
              <a:ext cx="16510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18"/>
            <p:cNvSpPr txBox="1">
              <a:spLocks noChangeArrowheads="1"/>
            </p:cNvSpPr>
            <p:nvPr/>
          </p:nvSpPr>
          <p:spPr bwMode="auto">
            <a:xfrm>
              <a:off x="4552613" y="2209800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c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>
            <a:xfrm rot="18064265">
              <a:off x="4324530" y="1510764"/>
              <a:ext cx="407398" cy="25076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033923" y="2272702"/>
            <a:ext cx="2470273" cy="1808690"/>
            <a:chOff x="6033923" y="2446870"/>
            <a:chExt cx="2470273" cy="1808690"/>
          </a:xfrm>
        </p:grpSpPr>
        <p:sp>
          <p:nvSpPr>
            <p:cNvPr id="108" name="Freeform 107"/>
            <p:cNvSpPr/>
            <p:nvPr/>
          </p:nvSpPr>
          <p:spPr>
            <a:xfrm rot="12660000" flipH="1">
              <a:off x="6033923" y="3261423"/>
              <a:ext cx="2162432" cy="939114"/>
            </a:xfrm>
            <a:custGeom>
              <a:avLst/>
              <a:gdLst>
                <a:gd name="connsiteX0" fmla="*/ 2162432 w 2162432"/>
                <a:gd name="connsiteY0" fmla="*/ 939114 h 939114"/>
                <a:gd name="connsiteX1" fmla="*/ 0 w 2162432"/>
                <a:gd name="connsiteY1" fmla="*/ 939114 h 939114"/>
                <a:gd name="connsiteX2" fmla="*/ 580768 w 2162432"/>
                <a:gd name="connsiteY2" fmla="*/ 0 h 939114"/>
                <a:gd name="connsiteX3" fmla="*/ 2162432 w 2162432"/>
                <a:gd name="connsiteY3" fmla="*/ 939114 h 9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432" h="939114">
                  <a:moveTo>
                    <a:pt x="2162432" y="939114"/>
                  </a:moveTo>
                  <a:lnTo>
                    <a:pt x="0" y="939114"/>
                  </a:lnTo>
                  <a:lnTo>
                    <a:pt x="580768" y="0"/>
                  </a:lnTo>
                  <a:lnTo>
                    <a:pt x="2162432" y="93911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20"/>
            <p:cNvGrpSpPr>
              <a:grpSpLocks/>
            </p:cNvGrpSpPr>
            <p:nvPr/>
          </p:nvGrpSpPr>
          <p:grpSpPr bwMode="auto">
            <a:xfrm>
              <a:off x="6435222" y="3713081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114" name="Straight Connector 113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10"/>
            <p:cNvSpPr txBox="1">
              <a:spLocks noChangeArrowheads="1"/>
            </p:cNvSpPr>
            <p:nvPr/>
          </p:nvSpPr>
          <p:spPr bwMode="auto">
            <a:xfrm>
              <a:off x="8193932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B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11" name="TextBox 11"/>
            <p:cNvSpPr txBox="1">
              <a:spLocks noChangeArrowheads="1"/>
            </p:cNvSpPr>
            <p:nvPr/>
          </p:nvSpPr>
          <p:spPr bwMode="auto">
            <a:xfrm>
              <a:off x="6149660" y="3793895"/>
              <a:ext cx="310264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 smtClean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12" name="TextBox 20"/>
            <p:cNvSpPr txBox="1">
              <a:spLocks noChangeArrowheads="1"/>
            </p:cNvSpPr>
            <p:nvPr/>
          </p:nvSpPr>
          <p:spPr bwMode="auto">
            <a:xfrm>
              <a:off x="7264927" y="2948458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13" name="TextBox 11"/>
            <p:cNvSpPr txBox="1">
              <a:spLocks noChangeArrowheads="1"/>
            </p:cNvSpPr>
            <p:nvPr/>
          </p:nvSpPr>
          <p:spPr bwMode="auto">
            <a:xfrm>
              <a:off x="6149660" y="2446870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"/>
              <p:cNvSpPr txBox="1">
                <a:spLocks noChangeArrowheads="1"/>
              </p:cNvSpPr>
              <p:nvPr/>
            </p:nvSpPr>
            <p:spPr bwMode="auto">
              <a:xfrm>
                <a:off x="665619" y="4876138"/>
                <a:ext cx="2316732" cy="983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𝐴𝐵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𝐵𝐶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𝐵𝐶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𝐵𝐷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7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619" y="4876138"/>
                <a:ext cx="2316732" cy="9831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007907" y="5044549"/>
            <a:ext cx="74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ym typeface="Symbol"/>
              </a:rPr>
              <a:t>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11"/>
              <p:cNvSpPr txBox="1">
                <a:spLocks noChangeArrowheads="1"/>
              </p:cNvSpPr>
              <p:nvPr/>
            </p:nvSpPr>
            <p:spPr bwMode="auto">
              <a:xfrm>
                <a:off x="4028173" y="5108362"/>
                <a:ext cx="323223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𝐵𝐶</m:t>
                        </m:r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𝐴𝐵</m:t>
                        </m:r>
                      </m:e>
                    </m:d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|</m:t>
                    </m:r>
                    <m:r>
                      <a:rPr lang="en-US" sz="2800" b="0" i="1" smtClean="0">
                        <a:latin typeface="Cambria Math"/>
                      </a:rPr>
                      <m:t>𝐵𝐷</m:t>
                    </m:r>
                    <m:r>
                      <a:rPr lang="en-US" sz="2800" b="0" i="1" smtClean="0">
                        <a:latin typeface="Cambria Math"/>
                      </a:rPr>
                      <m:t>|</m:t>
                    </m:r>
                  </m:oMath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1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8173" y="5108362"/>
                <a:ext cx="323223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11"/>
          <p:cNvSpPr txBox="1">
            <a:spLocks noChangeArrowheads="1"/>
          </p:cNvSpPr>
          <p:nvPr/>
        </p:nvSpPr>
        <p:spPr bwMode="auto">
          <a:xfrm>
            <a:off x="573088" y="481615"/>
            <a:ext cx="7867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By the cross-multiplication algorithm…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07907" y="5896412"/>
            <a:ext cx="74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ym typeface="Symbol"/>
              </a:rPr>
              <a:t>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11"/>
              <p:cNvSpPr txBox="1">
                <a:spLocks noChangeArrowheads="1"/>
              </p:cNvSpPr>
              <p:nvPr/>
            </p:nvSpPr>
            <p:spPr bwMode="auto">
              <a:xfrm>
                <a:off x="4028173" y="5960225"/>
                <a:ext cx="323223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|</m:t>
                    </m:r>
                    <m:r>
                      <a:rPr lang="en-US" sz="2800" b="0" i="1" smtClean="0">
                        <a:latin typeface="Cambria Math"/>
                      </a:rPr>
                      <m:t>𝐵𝐷</m:t>
                    </m:r>
                    <m:r>
                      <a:rPr lang="en-US" sz="2800" b="0" i="1" smtClean="0">
                        <a:latin typeface="Cambria Math"/>
                      </a:rPr>
                      <m:t>|</m:t>
                    </m:r>
                  </m:oMath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4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8173" y="5960225"/>
                <a:ext cx="323223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ounded Rectangle 44"/>
          <p:cNvSpPr/>
          <p:nvPr/>
        </p:nvSpPr>
        <p:spPr>
          <a:xfrm>
            <a:off x="2466109" y="1729847"/>
            <a:ext cx="6234546" cy="270360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11"/>
              <p:cNvSpPr txBox="1">
                <a:spLocks noChangeArrowheads="1"/>
              </p:cNvSpPr>
              <p:nvPr/>
            </p:nvSpPr>
            <p:spPr bwMode="auto">
              <a:xfrm>
                <a:off x="516877" y="5960225"/>
                <a:ext cx="226289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𝑠𝑢𝑏𝑠𝑡𝑖𝑡𝑢𝑡𝑖𝑛𝑔</m:t>
                      </m:r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6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6877" y="5960225"/>
                <a:ext cx="226289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7226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65"/>
    </mc:Choice>
    <mc:Fallback xmlns="">
      <p:transition spd="slow" advTm="203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6" grpId="0"/>
      <p:bldP spid="41" grpId="0"/>
      <p:bldP spid="43" grpId="0"/>
      <p:bldP spid="44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20"/>
          <p:cNvSpPr txBox="1">
            <a:spLocks noChangeArrowheads="1"/>
          </p:cNvSpPr>
          <p:nvPr/>
        </p:nvSpPr>
        <p:spPr bwMode="auto">
          <a:xfrm>
            <a:off x="6876967" y="2359240"/>
            <a:ext cx="310264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Calibri" pitchFamily="34" charset="0"/>
              </a:rPr>
              <a:t>c</a:t>
            </a:r>
            <a:endParaRPr lang="en-US" sz="1600" i="1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48850" y="869703"/>
            <a:ext cx="1827692" cy="2550390"/>
            <a:chOff x="5048850" y="869703"/>
            <a:chExt cx="1827692" cy="2550390"/>
          </a:xfrm>
        </p:grpSpPr>
        <p:sp>
          <p:nvSpPr>
            <p:cNvPr id="32" name="Rectangle 31"/>
            <p:cNvSpPr/>
            <p:nvPr/>
          </p:nvSpPr>
          <p:spPr>
            <a:xfrm rot="17993667">
              <a:off x="4687501" y="1231052"/>
              <a:ext cx="2550390" cy="182769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5303530" y="1931670"/>
                  <a:ext cx="1294228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14:m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𝑐</m:t>
                      </m:r>
                      <m:r>
                        <a:rPr lang="en-US" sz="2000" i="1">
                          <a:latin typeface="Cambria Math"/>
                        </a:rPr>
                        <m:t>∙</m:t>
                      </m:r>
                    </m:oMath>
                  </a14:m>
                  <a:r>
                    <a:rPr lang="en-US" sz="2000" dirty="0"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𝐵𝐷</m:t>
                          </m:r>
                        </m:e>
                      </m:d>
                    </m:oMath>
                  </a14:m>
                  <a:endParaRPr lang="en-US" sz="1600" i="1" baseline="300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3530" y="1931670"/>
                  <a:ext cx="129422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4794258" y="3691059"/>
            <a:ext cx="310264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Calibri" pitchFamily="34" charset="0"/>
              </a:rPr>
              <a:t>a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655267" y="583910"/>
            <a:ext cx="32322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0" dirty="0" smtClean="0">
                <a:latin typeface="+mn-lt"/>
              </a:rPr>
              <a:t>Now we have</a:t>
            </a:r>
          </a:p>
        </p:txBody>
      </p:sp>
      <p:sp>
        <p:nvSpPr>
          <p:cNvPr id="35" name="TextBox 10"/>
          <p:cNvSpPr txBox="1">
            <a:spLocks noChangeArrowheads="1"/>
          </p:cNvSpPr>
          <p:nvPr/>
        </p:nvSpPr>
        <p:spPr bwMode="auto">
          <a:xfrm>
            <a:off x="6104197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36" name="Freeform 3"/>
          <p:cNvSpPr>
            <a:spLocks noChangeAspect="1"/>
          </p:cNvSpPr>
          <p:nvPr/>
        </p:nvSpPr>
        <p:spPr bwMode="auto">
          <a:xfrm>
            <a:off x="3954935" y="2444671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673561" y="2078121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A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8" name="TextBox 11"/>
          <p:cNvSpPr txBox="1">
            <a:spLocks noChangeArrowheads="1"/>
          </p:cNvSpPr>
          <p:nvPr/>
        </p:nvSpPr>
        <p:spPr bwMode="auto">
          <a:xfrm>
            <a:off x="3628368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39" name="Group 20"/>
          <p:cNvGrpSpPr>
            <a:grpSpLocks/>
          </p:cNvGrpSpPr>
          <p:nvPr/>
        </p:nvGrpSpPr>
        <p:grpSpPr bwMode="auto">
          <a:xfrm>
            <a:off x="3952502" y="3552361"/>
            <a:ext cx="168647" cy="164941"/>
            <a:chOff x="6934200" y="5181600"/>
            <a:chExt cx="304800" cy="304800"/>
          </a:xfrm>
          <a:noFill/>
        </p:grpSpPr>
        <p:cxnSp>
          <p:nvCxnSpPr>
            <p:cNvPr id="40" name="Straight Connector 39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 bwMode="auto">
          <a:xfrm rot="5400000">
            <a:off x="3776849" y="2963526"/>
            <a:ext cx="938212" cy="577850"/>
          </a:xfrm>
          <a:prstGeom prst="line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604221" y="2480683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D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rot="1920000">
            <a:off x="4430105" y="2973845"/>
            <a:ext cx="17145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18120000">
            <a:off x="4550755" y="2946857"/>
            <a:ext cx="16510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3952266" y="3716795"/>
            <a:ext cx="2166937" cy="2119312"/>
            <a:chOff x="3952266" y="3716795"/>
            <a:chExt cx="2166937" cy="2119312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952266" y="3716795"/>
              <a:ext cx="2166937" cy="211931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4737086" y="4576396"/>
              <a:ext cx="4455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a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11"/>
              <p:cNvSpPr txBox="1">
                <a:spLocks noChangeArrowheads="1"/>
              </p:cNvSpPr>
              <p:nvPr/>
            </p:nvSpPr>
            <p:spPr bwMode="auto">
              <a:xfrm>
                <a:off x="655266" y="2497132"/>
                <a:ext cx="2960131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i="1" dirty="0" smtClean="0">
                    <a:latin typeface="Cambria Math"/>
                  </a:rPr>
                  <a:t> </a:t>
                </a:r>
                <a:r>
                  <a:rPr lang="en-US" sz="3200" dirty="0" smtClean="0">
                    <a:latin typeface="+mn-lt"/>
                  </a:rPr>
                  <a:t>is the area</a:t>
                </a:r>
                <a:br>
                  <a:rPr lang="en-US" sz="3200" dirty="0" smtClean="0">
                    <a:latin typeface="+mn-lt"/>
                  </a:rPr>
                </a:br>
                <a:r>
                  <a:rPr lang="en-US" sz="3200" dirty="0" smtClean="0">
                    <a:latin typeface="+mn-lt"/>
                  </a:rPr>
                  <a:t>of the square</a:t>
                </a:r>
                <a:br>
                  <a:rPr lang="en-US" sz="3200" dirty="0" smtClean="0">
                    <a:latin typeface="+mn-lt"/>
                  </a:rPr>
                </a:br>
                <a:r>
                  <a:rPr lang="en-US" sz="3200" dirty="0" smtClean="0">
                    <a:latin typeface="+mn-lt"/>
                  </a:rPr>
                  <a:t>on leg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3200" dirty="0" smtClean="0">
                    <a:latin typeface="+mn-lt"/>
                  </a:rPr>
                  <a:t>. </a:t>
                </a:r>
                <a:endParaRPr lang="en-US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51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266" y="2497132"/>
                <a:ext cx="2960131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5144" t="-5058" b="-124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11"/>
              <p:cNvSpPr txBox="1">
                <a:spLocks noChangeArrowheads="1"/>
              </p:cNvSpPr>
              <p:nvPr/>
            </p:nvSpPr>
            <p:spPr bwMode="auto">
              <a:xfrm>
                <a:off x="655266" y="4852650"/>
                <a:ext cx="3776057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∙</m:t>
                    </m:r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𝐵𝐷</m:t>
                        </m:r>
                      </m:e>
                    </m:d>
                  </m:oMath>
                </a14:m>
                <a:r>
                  <a:rPr lang="en-US" sz="2800" b="0" i="1" dirty="0" smtClean="0">
                    <a:latin typeface="Cambria Math"/>
                  </a:rPr>
                  <a:t> </a:t>
                </a: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is the area </a:t>
                </a:r>
                <a:br>
                  <a:rPr lang="en-US" sz="3200" dirty="0" smtClean="0">
                    <a:latin typeface="Calibri" pitchFamily="34" charset="0"/>
                    <a:cs typeface="Calibri" pitchFamily="34" charset="0"/>
                  </a:rPr>
                </a:b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of the rectangle </a:t>
                </a:r>
                <a:br>
                  <a:rPr lang="en-US" sz="3200" dirty="0" smtClean="0">
                    <a:latin typeface="Calibri" pitchFamily="34" charset="0"/>
                    <a:cs typeface="Calibri" pitchFamily="34" charset="0"/>
                  </a:rPr>
                </a:b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with sides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 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𝐵𝐷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5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266" y="4852650"/>
                <a:ext cx="3776057" cy="1569660"/>
              </a:xfrm>
              <a:prstGeom prst="rect">
                <a:avLst/>
              </a:prstGeom>
              <a:blipFill rotWithShape="1">
                <a:blip r:embed="rId5"/>
                <a:stretch>
                  <a:fillRect l="-4032" t="-5039" b="-1162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1"/>
              <p:cNvSpPr txBox="1">
                <a:spLocks noChangeArrowheads="1"/>
              </p:cNvSpPr>
              <p:nvPr/>
            </p:nvSpPr>
            <p:spPr bwMode="auto">
              <a:xfrm>
                <a:off x="655267" y="1185225"/>
                <a:ext cx="3232232" cy="595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</a:rPr>
                      <m:t>= </m:t>
                    </m:r>
                    <m:r>
                      <a:rPr lang="en-US" sz="3200" b="1" i="1">
                        <a:latin typeface="Cambria Math"/>
                      </a:rPr>
                      <m:t>𝒄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3200" b="1" dirty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</a:rPr>
                      <m:t>|</m:t>
                    </m:r>
                    <m:r>
                      <a:rPr lang="en-US" sz="3200" b="1" i="1">
                        <a:latin typeface="Cambria Math"/>
                      </a:rPr>
                      <m:t>𝑩𝑫</m:t>
                    </m:r>
                    <m:r>
                      <a:rPr lang="en-US" sz="3200" b="1" i="1">
                        <a:latin typeface="Cambria Math"/>
                      </a:rPr>
                      <m:t>|</m:t>
                    </m:r>
                  </m:oMath>
                </a14:m>
                <a:endParaRPr lang="en-US" sz="3200" b="1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267" y="1185225"/>
                <a:ext cx="3232232" cy="5959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8944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44"/>
    </mc:Choice>
    <mc:Fallback xmlns="">
      <p:transition spd="slow" advTm="185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3"/>
          <p:cNvSpPr>
            <a:spLocks noChangeAspect="1"/>
          </p:cNvSpPr>
          <p:nvPr/>
        </p:nvSpPr>
        <p:spPr bwMode="auto">
          <a:xfrm>
            <a:off x="3007476" y="2444671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47"/>
          <p:cNvSpPr/>
          <p:nvPr/>
        </p:nvSpPr>
        <p:spPr>
          <a:xfrm rot="18000000" flipH="1">
            <a:off x="1085936" y="2993152"/>
            <a:ext cx="574589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573088" y="481615"/>
            <a:ext cx="7867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Looking at the left triangles, similarity gives us</a:t>
            </a:r>
          </a:p>
        </p:txBody>
      </p:sp>
      <p:grpSp>
        <p:nvGrpSpPr>
          <p:cNvPr id="49" name="Group 20"/>
          <p:cNvGrpSpPr>
            <a:grpSpLocks/>
          </p:cNvGrpSpPr>
          <p:nvPr/>
        </p:nvGrpSpPr>
        <p:grpSpPr bwMode="auto">
          <a:xfrm>
            <a:off x="976118" y="3552361"/>
            <a:ext cx="168647" cy="164941"/>
            <a:chOff x="6934200" y="5181600"/>
            <a:chExt cx="304800" cy="304800"/>
          </a:xfrm>
          <a:noFill/>
        </p:grpSpPr>
        <p:cxnSp>
          <p:nvCxnSpPr>
            <p:cNvPr id="54" name="Straight Connector 53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71914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D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1" name="TextBox 11"/>
          <p:cNvSpPr txBox="1">
            <a:spLocks noChangeArrowheads="1"/>
          </p:cNvSpPr>
          <p:nvPr/>
        </p:nvSpPr>
        <p:spPr bwMode="auto">
          <a:xfrm>
            <a:off x="1975990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3007476" y="2444671"/>
            <a:ext cx="2166103" cy="126506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65619" y="2700949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A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3" name="TextBox 21"/>
          <p:cNvSpPr txBox="1">
            <a:spLocks noChangeArrowheads="1"/>
          </p:cNvSpPr>
          <p:nvPr/>
        </p:nvSpPr>
        <p:spPr bwMode="auto">
          <a:xfrm>
            <a:off x="1417141" y="2996096"/>
            <a:ext cx="310264" cy="288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b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57" name="TextBox 10"/>
          <p:cNvSpPr txBox="1">
            <a:spLocks noChangeArrowheads="1"/>
          </p:cNvSpPr>
          <p:nvPr/>
        </p:nvSpPr>
        <p:spPr bwMode="auto">
          <a:xfrm>
            <a:off x="5156738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726102" y="2078121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A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60" name="TextBox 11"/>
          <p:cNvSpPr txBox="1">
            <a:spLocks noChangeArrowheads="1"/>
          </p:cNvSpPr>
          <p:nvPr/>
        </p:nvSpPr>
        <p:spPr bwMode="auto">
          <a:xfrm>
            <a:off x="2680909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61" name="Group 20"/>
          <p:cNvGrpSpPr>
            <a:grpSpLocks/>
          </p:cNvGrpSpPr>
          <p:nvPr/>
        </p:nvGrpSpPr>
        <p:grpSpPr bwMode="auto">
          <a:xfrm>
            <a:off x="3005043" y="3552361"/>
            <a:ext cx="168647" cy="164941"/>
            <a:chOff x="6934200" y="5181600"/>
            <a:chExt cx="304800" cy="304800"/>
          </a:xfrm>
          <a:noFill/>
        </p:grpSpPr>
        <p:cxnSp>
          <p:nvCxnSpPr>
            <p:cNvPr id="102" name="Straight Connector 101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20"/>
          <p:cNvSpPr txBox="1">
            <a:spLocks noChangeArrowheads="1"/>
          </p:cNvSpPr>
          <p:nvPr/>
        </p:nvSpPr>
        <p:spPr bwMode="auto">
          <a:xfrm>
            <a:off x="3857293" y="3618984"/>
            <a:ext cx="310264" cy="288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a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3" name="TextBox 21"/>
          <p:cNvSpPr txBox="1">
            <a:spLocks noChangeArrowheads="1"/>
          </p:cNvSpPr>
          <p:nvPr/>
        </p:nvSpPr>
        <p:spPr bwMode="auto">
          <a:xfrm>
            <a:off x="2694779" y="2930663"/>
            <a:ext cx="310264" cy="288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b</a:t>
            </a:r>
            <a:endParaRPr lang="en-US" sz="1600" i="1" dirty="0">
              <a:latin typeface="Calibri" pitchFamily="34" charset="0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rot="5400000">
            <a:off x="2829390" y="2963526"/>
            <a:ext cx="938212" cy="577850"/>
          </a:xfrm>
          <a:prstGeom prst="line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3656762" y="2480683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D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rot="1920000">
            <a:off x="3482646" y="2973845"/>
            <a:ext cx="17145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 rot="18120000">
            <a:off x="3603296" y="2946857"/>
            <a:ext cx="16510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18"/>
          <p:cNvSpPr txBox="1">
            <a:spLocks noChangeArrowheads="1"/>
          </p:cNvSpPr>
          <p:nvPr/>
        </p:nvSpPr>
        <p:spPr bwMode="auto">
          <a:xfrm>
            <a:off x="4409835" y="2035632"/>
            <a:ext cx="310264" cy="288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c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101" name="Right Brace 100"/>
          <p:cNvSpPr/>
          <p:nvPr/>
        </p:nvSpPr>
        <p:spPr>
          <a:xfrm rot="18064265">
            <a:off x="4181752" y="1336596"/>
            <a:ext cx="407398" cy="250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6033923" y="2272702"/>
            <a:ext cx="2470273" cy="1808690"/>
            <a:chOff x="6033923" y="2446870"/>
            <a:chExt cx="2470273" cy="1808690"/>
          </a:xfrm>
        </p:grpSpPr>
        <p:sp>
          <p:nvSpPr>
            <p:cNvPr id="108" name="Freeform 107"/>
            <p:cNvSpPr/>
            <p:nvPr/>
          </p:nvSpPr>
          <p:spPr>
            <a:xfrm rot="12660000" flipH="1">
              <a:off x="6033923" y="3261423"/>
              <a:ext cx="2162432" cy="939114"/>
            </a:xfrm>
            <a:custGeom>
              <a:avLst/>
              <a:gdLst>
                <a:gd name="connsiteX0" fmla="*/ 2162432 w 2162432"/>
                <a:gd name="connsiteY0" fmla="*/ 939114 h 939114"/>
                <a:gd name="connsiteX1" fmla="*/ 0 w 2162432"/>
                <a:gd name="connsiteY1" fmla="*/ 939114 h 939114"/>
                <a:gd name="connsiteX2" fmla="*/ 580768 w 2162432"/>
                <a:gd name="connsiteY2" fmla="*/ 0 h 939114"/>
                <a:gd name="connsiteX3" fmla="*/ 2162432 w 2162432"/>
                <a:gd name="connsiteY3" fmla="*/ 939114 h 9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432" h="939114">
                  <a:moveTo>
                    <a:pt x="2162432" y="939114"/>
                  </a:moveTo>
                  <a:lnTo>
                    <a:pt x="0" y="939114"/>
                  </a:lnTo>
                  <a:lnTo>
                    <a:pt x="580768" y="0"/>
                  </a:lnTo>
                  <a:lnTo>
                    <a:pt x="2162432" y="93911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20"/>
            <p:cNvGrpSpPr>
              <a:grpSpLocks/>
            </p:cNvGrpSpPr>
            <p:nvPr/>
          </p:nvGrpSpPr>
          <p:grpSpPr bwMode="auto">
            <a:xfrm>
              <a:off x="6435222" y="3713081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114" name="Straight Connector 113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10"/>
            <p:cNvSpPr txBox="1">
              <a:spLocks noChangeArrowheads="1"/>
            </p:cNvSpPr>
            <p:nvPr/>
          </p:nvSpPr>
          <p:spPr bwMode="auto">
            <a:xfrm>
              <a:off x="8193932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B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11" name="TextBox 11"/>
            <p:cNvSpPr txBox="1">
              <a:spLocks noChangeArrowheads="1"/>
            </p:cNvSpPr>
            <p:nvPr/>
          </p:nvSpPr>
          <p:spPr bwMode="auto">
            <a:xfrm>
              <a:off x="6149660" y="3793895"/>
              <a:ext cx="310264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 smtClean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12" name="TextBox 20"/>
            <p:cNvSpPr txBox="1">
              <a:spLocks noChangeArrowheads="1"/>
            </p:cNvSpPr>
            <p:nvPr/>
          </p:nvSpPr>
          <p:spPr bwMode="auto">
            <a:xfrm>
              <a:off x="7264927" y="2948458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13" name="TextBox 11"/>
            <p:cNvSpPr txBox="1">
              <a:spLocks noChangeArrowheads="1"/>
            </p:cNvSpPr>
            <p:nvPr/>
          </p:nvSpPr>
          <p:spPr bwMode="auto">
            <a:xfrm>
              <a:off x="6149660" y="2446870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446147" y="1663547"/>
            <a:ext cx="5500369" cy="25559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"/>
              <p:cNvSpPr txBox="1">
                <a:spLocks noChangeArrowheads="1"/>
              </p:cNvSpPr>
              <p:nvPr/>
            </p:nvSpPr>
            <p:spPr bwMode="auto">
              <a:xfrm>
                <a:off x="573088" y="5056242"/>
                <a:ext cx="4402324" cy="856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𝒔𝒉𝒐𝒓𝒕</m:t>
                          </m:r>
                          <m:r>
                            <a:rPr lang="en-US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𝒍𝒆𝒈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𝒉𝒚𝒑𝒐𝒕𝒆𝒏𝒖𝒔𝒆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𝒔𝒉𝒐𝒓𝒕</m:t>
                          </m:r>
                          <m:r>
                            <a:rPr lang="en-US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𝒍𝒆𝒈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𝒉𝒚𝒑𝒐𝒕𝒆𝒏𝒖𝒔𝒆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6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088" y="5056242"/>
                <a:ext cx="4402324" cy="8568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"/>
              <p:cNvSpPr txBox="1">
                <a:spLocks noChangeArrowheads="1"/>
              </p:cNvSpPr>
              <p:nvPr/>
            </p:nvSpPr>
            <p:spPr bwMode="auto">
              <a:xfrm>
                <a:off x="5669012" y="5002751"/>
                <a:ext cx="2744768" cy="983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𝐴𝐷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𝐴𝐶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rgbClr val="CC6600"/>
                              </a:solidFill>
                              <a:latin typeface="Cambria Math"/>
                            </a:rPr>
                            <m:t>𝐴𝐶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𝐴𝐵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7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69012" y="5002751"/>
                <a:ext cx="2744768" cy="9831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811281" y="5148558"/>
            <a:ext cx="74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ym typeface="Symbol"/>
              </a:rPr>
              <a:t></a:t>
            </a:r>
            <a:endParaRPr lang="en-US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958467" y="4423185"/>
            <a:ext cx="136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ym typeface="Symbol"/>
              </a:rPr>
              <a:t>ACD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2996587" y="4423185"/>
            <a:ext cx="136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ym typeface="Symbol"/>
              </a:rPr>
              <a:t>ABC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1994051" y="4410828"/>
            <a:ext cx="136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ym typeface="Symbol"/>
              </a:rPr>
              <a:t>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788278" y="4410429"/>
            <a:ext cx="746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ym typeface="Symbol"/>
              </a:rPr>
              <a:t></a:t>
            </a:r>
            <a:endParaRPr lang="en-US" sz="2800" dirty="0"/>
          </a:p>
        </p:txBody>
      </p:sp>
      <p:cxnSp>
        <p:nvCxnSpPr>
          <p:cNvPr id="3" name="Straight Connector 2"/>
          <p:cNvCxnSpPr>
            <a:endCxn id="48" idx="1"/>
          </p:cNvCxnSpPr>
          <p:nvPr/>
        </p:nvCxnSpPr>
        <p:spPr>
          <a:xfrm>
            <a:off x="966994" y="3064078"/>
            <a:ext cx="1103674" cy="6394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8" idx="2"/>
            <a:endCxn id="48" idx="0"/>
          </p:cNvCxnSpPr>
          <p:nvPr/>
        </p:nvCxnSpPr>
        <p:spPr>
          <a:xfrm flipH="1" flipV="1">
            <a:off x="963087" y="3064079"/>
            <a:ext cx="6991" cy="667514"/>
          </a:xfrm>
          <a:prstGeom prst="line">
            <a:avLst/>
          </a:prstGeom>
          <a:ln w="381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8" idx="0"/>
          </p:cNvCxnSpPr>
          <p:nvPr/>
        </p:nvCxnSpPr>
        <p:spPr>
          <a:xfrm flipV="1">
            <a:off x="3001992" y="2444671"/>
            <a:ext cx="5484" cy="1270438"/>
          </a:xfrm>
          <a:prstGeom prst="line">
            <a:avLst/>
          </a:prstGeom>
          <a:ln w="381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2579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31"/>
    </mc:Choice>
    <mc:Fallback xmlns="">
      <p:transition spd="slow" advTm="287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repeatCount="3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50"/>
                            </p:stCondLst>
                            <p:childTnLst>
                              <p:par>
                                <p:cTn id="18" presetID="26" presetClass="emph" presetSubtype="0" repeatCount="3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7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2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25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7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8" grpId="0" animBg="1"/>
      <p:bldP spid="116" grpId="0"/>
      <p:bldP spid="117" grpId="0"/>
      <p:bldP spid="6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573088" y="481615"/>
            <a:ext cx="7867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By the cross-multiplication algorithm, we have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65619" y="2700949"/>
            <a:ext cx="1620635" cy="1218959"/>
            <a:chOff x="665619" y="2875117"/>
            <a:chExt cx="1620635" cy="1218959"/>
          </a:xfrm>
        </p:grpSpPr>
        <p:sp>
          <p:nvSpPr>
            <p:cNvPr id="48" name="Freeform 47"/>
            <p:cNvSpPr/>
            <p:nvPr/>
          </p:nvSpPr>
          <p:spPr>
            <a:xfrm rot="18000000" flipH="1">
              <a:off x="1085936" y="3167320"/>
              <a:ext cx="574589" cy="1278924"/>
            </a:xfrm>
            <a:custGeom>
              <a:avLst/>
              <a:gdLst>
                <a:gd name="connsiteX0" fmla="*/ 0 w 574589"/>
                <a:gd name="connsiteY0" fmla="*/ 0 h 1278924"/>
                <a:gd name="connsiteX1" fmla="*/ 0 w 574589"/>
                <a:gd name="connsiteY1" fmla="*/ 1278924 h 1278924"/>
                <a:gd name="connsiteX2" fmla="*/ 574589 w 574589"/>
                <a:gd name="connsiteY2" fmla="*/ 339811 h 1278924"/>
                <a:gd name="connsiteX3" fmla="*/ 0 w 574589"/>
                <a:gd name="connsiteY3" fmla="*/ 0 h 12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589" h="1278924">
                  <a:moveTo>
                    <a:pt x="0" y="0"/>
                  </a:moveTo>
                  <a:lnTo>
                    <a:pt x="0" y="1278924"/>
                  </a:lnTo>
                  <a:lnTo>
                    <a:pt x="574589" y="3398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20"/>
            <p:cNvGrpSpPr>
              <a:grpSpLocks/>
            </p:cNvGrpSpPr>
            <p:nvPr/>
          </p:nvGrpSpPr>
          <p:grpSpPr bwMode="auto">
            <a:xfrm>
              <a:off x="976118" y="3726529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54" name="Straight Connector 53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12"/>
            <p:cNvSpPr txBox="1">
              <a:spLocks noChangeArrowheads="1"/>
            </p:cNvSpPr>
            <p:nvPr/>
          </p:nvSpPr>
          <p:spPr bwMode="auto">
            <a:xfrm>
              <a:off x="671914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1" name="TextBox 11"/>
            <p:cNvSpPr txBox="1">
              <a:spLocks noChangeArrowheads="1"/>
            </p:cNvSpPr>
            <p:nvPr/>
          </p:nvSpPr>
          <p:spPr bwMode="auto">
            <a:xfrm>
              <a:off x="1975990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665619" y="2875117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A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3" name="TextBox 21"/>
            <p:cNvSpPr txBox="1">
              <a:spLocks noChangeArrowheads="1"/>
            </p:cNvSpPr>
            <p:nvPr/>
          </p:nvSpPr>
          <p:spPr bwMode="auto">
            <a:xfrm>
              <a:off x="1417141" y="3170264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b</a:t>
              </a:r>
              <a:endParaRPr lang="en-US" sz="1600" i="1" dirty="0">
                <a:latin typeface="Calibri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680909" y="2035632"/>
            <a:ext cx="2958358" cy="1872042"/>
            <a:chOff x="2823687" y="2209800"/>
            <a:chExt cx="2958358" cy="1872042"/>
          </a:xfrm>
        </p:grpSpPr>
        <p:sp>
          <p:nvSpPr>
            <p:cNvPr id="57" name="TextBox 10"/>
            <p:cNvSpPr txBox="1">
              <a:spLocks noChangeArrowheads="1"/>
            </p:cNvSpPr>
            <p:nvPr/>
          </p:nvSpPr>
          <p:spPr bwMode="auto">
            <a:xfrm>
              <a:off x="5299516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Calibri" pitchFamily="34" charset="0"/>
                </a:rPr>
                <a:t>B</a:t>
              </a:r>
              <a:endParaRPr lang="en-US" b="1">
                <a:latin typeface="Calibri" pitchFamily="34" charset="0"/>
              </a:endParaRPr>
            </a:p>
          </p:txBody>
        </p:sp>
        <p:sp>
          <p:nvSpPr>
            <p:cNvPr id="58" name="Freeform 3"/>
            <p:cNvSpPr>
              <a:spLocks noChangeAspect="1"/>
            </p:cNvSpPr>
            <p:nvPr/>
          </p:nvSpPr>
          <p:spPr bwMode="auto">
            <a:xfrm>
              <a:off x="3150254" y="2618839"/>
              <a:ext cx="2171849" cy="1274473"/>
            </a:xfrm>
            <a:custGeom>
              <a:avLst/>
              <a:gdLst>
                <a:gd name="T0" fmla="*/ 0 w 3600"/>
                <a:gd name="T1" fmla="*/ 0 h 2160"/>
                <a:gd name="T2" fmla="*/ 0 w 3600"/>
                <a:gd name="T3" fmla="*/ 1274273 h 2160"/>
                <a:gd name="T4" fmla="*/ 2171735 w 3600"/>
                <a:gd name="T5" fmla="*/ 1274273 h 2160"/>
                <a:gd name="T6" fmla="*/ 0 w 3600"/>
                <a:gd name="T7" fmla="*/ 0 h 2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2160"/>
                <a:gd name="T14" fmla="*/ 3600 w 3600"/>
                <a:gd name="T15" fmla="*/ 2160 h 2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2160">
                  <a:moveTo>
                    <a:pt x="0" y="0"/>
                  </a:moveTo>
                  <a:lnTo>
                    <a:pt x="0" y="2160"/>
                  </a:lnTo>
                  <a:lnTo>
                    <a:pt x="3600" y="2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2868880" y="2252289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A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60" name="TextBox 11"/>
            <p:cNvSpPr txBox="1">
              <a:spLocks noChangeArrowheads="1"/>
            </p:cNvSpPr>
            <p:nvPr/>
          </p:nvSpPr>
          <p:spPr bwMode="auto">
            <a:xfrm>
              <a:off x="2823687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  <p:grpSp>
          <p:nvGrpSpPr>
            <p:cNvPr id="61" name="Group 20"/>
            <p:cNvGrpSpPr>
              <a:grpSpLocks/>
            </p:cNvGrpSpPr>
            <p:nvPr/>
          </p:nvGrpSpPr>
          <p:grpSpPr bwMode="auto">
            <a:xfrm>
              <a:off x="3147821" y="3726529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102" name="Straight Connector 101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20"/>
            <p:cNvSpPr txBox="1">
              <a:spLocks noChangeArrowheads="1"/>
            </p:cNvSpPr>
            <p:nvPr/>
          </p:nvSpPr>
          <p:spPr bwMode="auto">
            <a:xfrm>
              <a:off x="4000071" y="3793152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63" name="TextBox 21"/>
            <p:cNvSpPr txBox="1">
              <a:spLocks noChangeArrowheads="1"/>
            </p:cNvSpPr>
            <p:nvPr/>
          </p:nvSpPr>
          <p:spPr bwMode="auto">
            <a:xfrm>
              <a:off x="2837557" y="3104831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b</a:t>
              </a:r>
              <a:endParaRPr lang="en-US" sz="1600" i="1" dirty="0">
                <a:latin typeface="Calibri" pitchFamily="34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5400000">
              <a:off x="2972168" y="3137694"/>
              <a:ext cx="938212" cy="577850"/>
            </a:xfrm>
            <a:prstGeom prst="line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12"/>
            <p:cNvSpPr txBox="1">
              <a:spLocks noChangeArrowheads="1"/>
            </p:cNvSpPr>
            <p:nvPr/>
          </p:nvSpPr>
          <p:spPr bwMode="auto">
            <a:xfrm>
              <a:off x="3799540" y="2654851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rot="1920000">
              <a:off x="3625424" y="3148013"/>
              <a:ext cx="17145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 rot="18120000">
              <a:off x="3746074" y="3121025"/>
              <a:ext cx="16510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18"/>
            <p:cNvSpPr txBox="1">
              <a:spLocks noChangeArrowheads="1"/>
            </p:cNvSpPr>
            <p:nvPr/>
          </p:nvSpPr>
          <p:spPr bwMode="auto">
            <a:xfrm>
              <a:off x="4552613" y="2209800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c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>
            <a:xfrm rot="18064265">
              <a:off x="4324530" y="1510764"/>
              <a:ext cx="407398" cy="25076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033923" y="2272702"/>
            <a:ext cx="2470273" cy="1808690"/>
            <a:chOff x="6033923" y="2446870"/>
            <a:chExt cx="2470273" cy="1808690"/>
          </a:xfrm>
        </p:grpSpPr>
        <p:sp>
          <p:nvSpPr>
            <p:cNvPr id="108" name="Freeform 107"/>
            <p:cNvSpPr/>
            <p:nvPr/>
          </p:nvSpPr>
          <p:spPr>
            <a:xfrm rot="12660000" flipH="1">
              <a:off x="6033923" y="3261423"/>
              <a:ext cx="2162432" cy="939114"/>
            </a:xfrm>
            <a:custGeom>
              <a:avLst/>
              <a:gdLst>
                <a:gd name="connsiteX0" fmla="*/ 2162432 w 2162432"/>
                <a:gd name="connsiteY0" fmla="*/ 939114 h 939114"/>
                <a:gd name="connsiteX1" fmla="*/ 0 w 2162432"/>
                <a:gd name="connsiteY1" fmla="*/ 939114 h 939114"/>
                <a:gd name="connsiteX2" fmla="*/ 580768 w 2162432"/>
                <a:gd name="connsiteY2" fmla="*/ 0 h 939114"/>
                <a:gd name="connsiteX3" fmla="*/ 2162432 w 2162432"/>
                <a:gd name="connsiteY3" fmla="*/ 939114 h 9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432" h="939114">
                  <a:moveTo>
                    <a:pt x="2162432" y="939114"/>
                  </a:moveTo>
                  <a:lnTo>
                    <a:pt x="0" y="939114"/>
                  </a:lnTo>
                  <a:lnTo>
                    <a:pt x="580768" y="0"/>
                  </a:lnTo>
                  <a:lnTo>
                    <a:pt x="2162432" y="93911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20"/>
            <p:cNvGrpSpPr>
              <a:grpSpLocks/>
            </p:cNvGrpSpPr>
            <p:nvPr/>
          </p:nvGrpSpPr>
          <p:grpSpPr bwMode="auto">
            <a:xfrm>
              <a:off x="6435222" y="3713081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114" name="Straight Connector 113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10"/>
            <p:cNvSpPr txBox="1">
              <a:spLocks noChangeArrowheads="1"/>
            </p:cNvSpPr>
            <p:nvPr/>
          </p:nvSpPr>
          <p:spPr bwMode="auto">
            <a:xfrm>
              <a:off x="8193932" y="3793895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B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11" name="TextBox 11"/>
            <p:cNvSpPr txBox="1">
              <a:spLocks noChangeArrowheads="1"/>
            </p:cNvSpPr>
            <p:nvPr/>
          </p:nvSpPr>
          <p:spPr bwMode="auto">
            <a:xfrm>
              <a:off x="6149660" y="3793895"/>
              <a:ext cx="310264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 smtClean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12" name="TextBox 20"/>
            <p:cNvSpPr txBox="1">
              <a:spLocks noChangeArrowheads="1"/>
            </p:cNvSpPr>
            <p:nvPr/>
          </p:nvSpPr>
          <p:spPr bwMode="auto">
            <a:xfrm>
              <a:off x="7264927" y="2948458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13" name="TextBox 11"/>
            <p:cNvSpPr txBox="1">
              <a:spLocks noChangeArrowheads="1"/>
            </p:cNvSpPr>
            <p:nvPr/>
          </p:nvSpPr>
          <p:spPr bwMode="auto">
            <a:xfrm>
              <a:off x="6149660" y="2446870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446147" y="1480457"/>
            <a:ext cx="5500369" cy="30357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07907" y="5044549"/>
            <a:ext cx="74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ym typeface="Symbol"/>
              </a:rPr>
              <a:t>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11"/>
              <p:cNvSpPr txBox="1">
                <a:spLocks noChangeArrowheads="1"/>
              </p:cNvSpPr>
              <p:nvPr/>
            </p:nvSpPr>
            <p:spPr bwMode="auto">
              <a:xfrm>
                <a:off x="4028173" y="5108362"/>
                <a:ext cx="323223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𝐴𝐶</m:t>
                        </m:r>
                        <m:r>
                          <a:rPr lang="en-US" sz="2800" b="0" i="1" smtClean="0">
                            <a:latin typeface="Cambria Math"/>
                          </a:rPr>
                          <m:t>|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𝐴𝐵</m:t>
                        </m:r>
                      </m:e>
                    </m:d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|</m:t>
                    </m:r>
                    <m:r>
                      <a:rPr lang="en-US" sz="2800" b="0" i="1" smtClean="0">
                        <a:latin typeface="Cambria Math"/>
                      </a:rPr>
                      <m:t>𝐴𝐷</m:t>
                    </m:r>
                    <m:r>
                      <a:rPr lang="en-US" sz="2800" b="0" i="1" smtClean="0">
                        <a:latin typeface="Cambria Math"/>
                      </a:rPr>
                      <m:t>|</m:t>
                    </m:r>
                  </m:oMath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8173" y="5108362"/>
                <a:ext cx="323223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007907" y="5896412"/>
            <a:ext cx="74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ym typeface="Symbol"/>
              </a:rPr>
              <a:t>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11"/>
              <p:cNvSpPr txBox="1">
                <a:spLocks noChangeArrowheads="1"/>
              </p:cNvSpPr>
              <p:nvPr/>
            </p:nvSpPr>
            <p:spPr bwMode="auto">
              <a:xfrm>
                <a:off x="4028173" y="5960225"/>
                <a:ext cx="323223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|</m:t>
                    </m:r>
                    <m:r>
                      <a:rPr lang="en-US" sz="2800" b="0" i="1" smtClean="0">
                        <a:latin typeface="Cambria Math"/>
                      </a:rPr>
                      <m:t>𝐴𝐷</m:t>
                    </m:r>
                    <m:r>
                      <a:rPr lang="en-US" sz="2800" b="0" i="1" smtClean="0">
                        <a:latin typeface="Cambria Math"/>
                      </a:rPr>
                      <m:t>|</m:t>
                    </m:r>
                  </m:oMath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4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8173" y="5960225"/>
                <a:ext cx="323223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1"/>
              <p:cNvSpPr txBox="1">
                <a:spLocks noChangeArrowheads="1"/>
              </p:cNvSpPr>
              <p:nvPr/>
            </p:nvSpPr>
            <p:spPr bwMode="auto">
              <a:xfrm>
                <a:off x="659824" y="4878395"/>
                <a:ext cx="2325888" cy="983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𝐴𝐷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𝐴𝐶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𝐴𝐶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𝐴𝐵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9824" y="4878395"/>
                <a:ext cx="2325888" cy="9831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11"/>
              <p:cNvSpPr txBox="1">
                <a:spLocks noChangeArrowheads="1"/>
              </p:cNvSpPr>
              <p:nvPr/>
            </p:nvSpPr>
            <p:spPr bwMode="auto">
              <a:xfrm>
                <a:off x="516877" y="5960225"/>
                <a:ext cx="226289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𝑠𝑢𝑏𝑠𝑡𝑖𝑡𝑢𝑡𝑖𝑛𝑔</m:t>
                      </m:r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6877" y="5960225"/>
                <a:ext cx="226289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4820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22"/>
    </mc:Choice>
    <mc:Fallback xmlns="">
      <p:transition spd="slow" advTm="223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999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999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499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3707472" y="2887464"/>
            <a:ext cx="310264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Calibri" pitchFamily="34" charset="0"/>
              </a:rPr>
              <a:t>b</a:t>
            </a:r>
            <a:endParaRPr lang="en-US" sz="1600" i="1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1"/>
              <p:cNvSpPr txBox="1">
                <a:spLocks noChangeArrowheads="1"/>
              </p:cNvSpPr>
              <p:nvPr/>
            </p:nvSpPr>
            <p:spPr bwMode="auto">
              <a:xfrm>
                <a:off x="655267" y="1211879"/>
                <a:ext cx="3232232" cy="595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</a:rPr>
                      <m:t>= </m:t>
                    </m:r>
                    <m:r>
                      <a:rPr lang="en-US" sz="3200" b="1" i="1" smtClean="0">
                        <a:latin typeface="Cambria Math"/>
                      </a:rPr>
                      <m:t>𝒄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3200" b="1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/>
                          </a:rPr>
                          <m:t>𝑨𝑫</m:t>
                        </m:r>
                      </m:e>
                    </m:d>
                  </m:oMath>
                </a14:m>
                <a:endParaRPr lang="en-US" sz="3200" b="1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4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267" y="1211879"/>
                <a:ext cx="3232232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6104197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30" name="Freeform 3"/>
          <p:cNvSpPr>
            <a:spLocks noChangeAspect="1"/>
          </p:cNvSpPr>
          <p:nvPr/>
        </p:nvSpPr>
        <p:spPr bwMode="auto">
          <a:xfrm>
            <a:off x="3954935" y="2444671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673561" y="2078121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A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2" name="TextBox 11"/>
          <p:cNvSpPr txBox="1">
            <a:spLocks noChangeArrowheads="1"/>
          </p:cNvSpPr>
          <p:nvPr/>
        </p:nvSpPr>
        <p:spPr bwMode="auto">
          <a:xfrm>
            <a:off x="3628368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33" name="Group 20"/>
          <p:cNvGrpSpPr>
            <a:grpSpLocks/>
          </p:cNvGrpSpPr>
          <p:nvPr/>
        </p:nvGrpSpPr>
        <p:grpSpPr bwMode="auto">
          <a:xfrm>
            <a:off x="3952502" y="3552361"/>
            <a:ext cx="168647" cy="164941"/>
            <a:chOff x="6934200" y="5181600"/>
            <a:chExt cx="304800" cy="304800"/>
          </a:xfrm>
          <a:noFill/>
        </p:grpSpPr>
        <p:cxnSp>
          <p:nvCxnSpPr>
            <p:cNvPr id="34" name="Straight Connector 33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20"/>
          <p:cNvSpPr txBox="1">
            <a:spLocks noChangeArrowheads="1"/>
          </p:cNvSpPr>
          <p:nvPr/>
        </p:nvSpPr>
        <p:spPr bwMode="auto">
          <a:xfrm>
            <a:off x="4804752" y="3618984"/>
            <a:ext cx="310264" cy="288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a</a:t>
            </a:r>
            <a:endParaRPr lang="en-US" sz="1600" i="1" dirty="0">
              <a:latin typeface="Calibri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rot="5400000">
            <a:off x="3776849" y="2963526"/>
            <a:ext cx="938212" cy="577850"/>
          </a:xfrm>
          <a:prstGeom prst="line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604221" y="2480683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D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1920000">
            <a:off x="4430105" y="2973845"/>
            <a:ext cx="17145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 rot="18120000">
            <a:off x="4550755" y="2946857"/>
            <a:ext cx="16510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666946" y="2454764"/>
            <a:ext cx="1281112" cy="1254125"/>
            <a:chOff x="2666946" y="2465038"/>
            <a:chExt cx="1281112" cy="1254125"/>
          </a:xfrm>
        </p:grpSpPr>
        <p:sp>
          <p:nvSpPr>
            <p:cNvPr id="28" name="Rectangle 27"/>
            <p:cNvSpPr/>
            <p:nvPr/>
          </p:nvSpPr>
          <p:spPr bwMode="auto">
            <a:xfrm>
              <a:off x="2666946" y="2465038"/>
              <a:ext cx="1281112" cy="12541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3075278" y="2852341"/>
              <a:ext cx="4455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b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11"/>
              <p:cNvSpPr txBox="1">
                <a:spLocks noChangeArrowheads="1"/>
              </p:cNvSpPr>
              <p:nvPr/>
            </p:nvSpPr>
            <p:spPr bwMode="auto">
              <a:xfrm>
                <a:off x="655266" y="4276978"/>
                <a:ext cx="6367326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i="1" dirty="0" smtClean="0">
                    <a:latin typeface="Cambria Math"/>
                  </a:rPr>
                  <a:t> </a:t>
                </a:r>
                <a:r>
                  <a:rPr lang="en-US" sz="3200" dirty="0" smtClean="0">
                    <a:latin typeface="+mn-lt"/>
                  </a:rPr>
                  <a:t>is the area of the square on leg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200" dirty="0" smtClean="0">
                    <a:latin typeface="+mn-lt"/>
                  </a:rPr>
                  <a:t>. </a:t>
                </a:r>
                <a:endParaRPr lang="en-US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44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266" y="4276978"/>
                <a:ext cx="6367326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2500" r="-191" b="-343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1"/>
              <p:cNvSpPr txBox="1">
                <a:spLocks noChangeArrowheads="1"/>
              </p:cNvSpPr>
              <p:nvPr/>
            </p:nvSpPr>
            <p:spPr bwMode="auto">
              <a:xfrm>
                <a:off x="607473" y="5029483"/>
                <a:ext cx="6004342" cy="1077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∙</m:t>
                    </m:r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𝐴𝐷</m:t>
                        </m:r>
                      </m:e>
                    </m:d>
                  </m:oMath>
                </a14:m>
                <a:r>
                  <a:rPr lang="en-US" sz="2800" b="0" i="1" dirty="0" smtClean="0">
                    <a:latin typeface="Cambria Math"/>
                  </a:rPr>
                  <a:t> </a:t>
                </a: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is the area of the rectangle </a:t>
                </a:r>
                <a:br>
                  <a:rPr lang="en-US" sz="3200" dirty="0" smtClean="0">
                    <a:latin typeface="Calibri" pitchFamily="34" charset="0"/>
                    <a:cs typeface="Calibri" pitchFamily="34" charset="0"/>
                  </a:rPr>
                </a:b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with sides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 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𝐴𝐷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4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7473" y="5029483"/>
                <a:ext cx="6004342" cy="1077218"/>
              </a:xfrm>
              <a:prstGeom prst="rect">
                <a:avLst/>
              </a:prstGeom>
              <a:blipFill rotWithShape="1">
                <a:blip r:embed="rId5"/>
                <a:stretch>
                  <a:fillRect l="-2640" t="-7345" r="-812" b="-175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ular Callout 1"/>
          <p:cNvSpPr/>
          <p:nvPr/>
        </p:nvSpPr>
        <p:spPr>
          <a:xfrm>
            <a:off x="6330461" y="647114"/>
            <a:ext cx="2110153" cy="2096086"/>
          </a:xfrm>
          <a:prstGeom prst="wedgeRoundRectCallout">
            <a:avLst>
              <a:gd name="adj1" fmla="val -80874"/>
              <a:gd name="adj2" fmla="val -4145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Could this be the partition we 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had been dreaming 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of?</a:t>
            </a:r>
            <a:endParaRPr lang="en-US" sz="1400" i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3" name="TextBox 20"/>
          <p:cNvSpPr txBox="1">
            <a:spLocks noChangeArrowheads="1"/>
          </p:cNvSpPr>
          <p:nvPr/>
        </p:nvSpPr>
        <p:spPr bwMode="auto">
          <a:xfrm>
            <a:off x="4300778" y="1051870"/>
            <a:ext cx="310264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Calibri" pitchFamily="34" charset="0"/>
              </a:rPr>
              <a:t>c</a:t>
            </a:r>
            <a:endParaRPr lang="en-US" sz="1600" i="1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40531" y="246061"/>
            <a:ext cx="671067" cy="2550390"/>
            <a:chOff x="4540531" y="246061"/>
            <a:chExt cx="671067" cy="2550390"/>
          </a:xfrm>
        </p:grpSpPr>
        <p:sp>
          <p:nvSpPr>
            <p:cNvPr id="41" name="Rectangle 40"/>
            <p:cNvSpPr/>
            <p:nvPr/>
          </p:nvSpPr>
          <p:spPr>
            <a:xfrm rot="17993667">
              <a:off x="3600870" y="1185722"/>
              <a:ext cx="2550390" cy="6710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>
                  <a:spLocks noChangeArrowheads="1"/>
                </p:cNvSpPr>
                <p:nvPr/>
              </p:nvSpPr>
              <p:spPr bwMode="auto">
                <a:xfrm rot="18030611">
                  <a:off x="4234386" y="1326759"/>
                  <a:ext cx="1294228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𝑐</m:t>
                      </m:r>
                      <m:r>
                        <a:rPr lang="en-US" sz="2000" i="1" smtClean="0">
                          <a:latin typeface="Cambria Math"/>
                        </a:rPr>
                        <m:t>∙</m:t>
                      </m:r>
                    </m:oMath>
                  </a14:m>
                  <a:r>
                    <a:rPr lang="en-US" sz="2000" dirty="0"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</a:rPr>
                            <m:t>𝐷</m:t>
                          </m:r>
                        </m:e>
                      </m:d>
                    </m:oMath>
                  </a14:m>
                  <a:endParaRPr lang="en-US" sz="1600" i="1" baseline="300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8030611">
                  <a:off x="4234386" y="1326759"/>
                  <a:ext cx="1294228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0" name="Straight Connector 9"/>
          <p:cNvCxnSpPr/>
          <p:nvPr/>
        </p:nvCxnSpPr>
        <p:spPr>
          <a:xfrm flipV="1">
            <a:off x="4530903" y="575353"/>
            <a:ext cx="1263722" cy="2239766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655267" y="583910"/>
            <a:ext cx="32322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+mn-lt"/>
              </a:rPr>
              <a:t>And now w</a:t>
            </a:r>
            <a:r>
              <a:rPr lang="en-US" sz="3200" b="0" dirty="0" smtClean="0">
                <a:latin typeface="+mn-lt"/>
              </a:rPr>
              <a:t>e have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91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79"/>
    </mc:Choice>
    <mc:Fallback xmlns="">
      <p:transition spd="slow" advTm="20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4" grpId="0"/>
      <p:bldP spid="45" grpId="0"/>
      <p:bldP spid="2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286414" y="2209800"/>
            <a:ext cx="2507632" cy="711599"/>
            <a:chOff x="5306962" y="2209800"/>
            <a:chExt cx="2507632" cy="711599"/>
          </a:xfrm>
        </p:grpSpPr>
        <p:sp>
          <p:nvSpPr>
            <p:cNvPr id="55" name="Right Brace 54"/>
            <p:cNvSpPr/>
            <p:nvPr/>
          </p:nvSpPr>
          <p:spPr>
            <a:xfrm rot="18064265">
              <a:off x="6357079" y="1463884"/>
              <a:ext cx="407398" cy="25076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18"/>
            <p:cNvSpPr txBox="1">
              <a:spLocks noChangeArrowheads="1"/>
            </p:cNvSpPr>
            <p:nvPr/>
          </p:nvSpPr>
          <p:spPr bwMode="auto">
            <a:xfrm>
              <a:off x="6551702" y="2209800"/>
              <a:ext cx="310264" cy="28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c</a:t>
              </a:r>
              <a:endParaRPr lang="en-US" sz="1600" i="1" dirty="0">
                <a:latin typeface="Calibri" pitchFamily="34" charset="0"/>
              </a:endParaRPr>
            </a:p>
          </p:txBody>
        </p:sp>
      </p:grpSp>
      <p:sp>
        <p:nvSpPr>
          <p:cNvPr id="53" name="TextBox 20"/>
          <p:cNvSpPr txBox="1">
            <a:spLocks noChangeArrowheads="1"/>
          </p:cNvSpPr>
          <p:nvPr/>
        </p:nvSpPr>
        <p:spPr bwMode="auto">
          <a:xfrm>
            <a:off x="4909549" y="2938835"/>
            <a:ext cx="310264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Calibri" pitchFamily="34" charset="0"/>
              </a:rPr>
              <a:t>b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54" name="TextBox 20"/>
          <p:cNvSpPr txBox="1">
            <a:spLocks noChangeArrowheads="1"/>
          </p:cNvSpPr>
          <p:nvPr/>
        </p:nvSpPr>
        <p:spPr bwMode="auto">
          <a:xfrm>
            <a:off x="6006829" y="3670355"/>
            <a:ext cx="310264" cy="288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a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349322" y="583910"/>
            <a:ext cx="3590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i="1" dirty="0" smtClean="0">
                <a:latin typeface="Calibri" pitchFamily="34" charset="0"/>
              </a:rPr>
              <a:t>Putting it together…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1"/>
              <p:cNvSpPr txBox="1">
                <a:spLocks noChangeArrowheads="1"/>
              </p:cNvSpPr>
              <p:nvPr/>
            </p:nvSpPr>
            <p:spPr bwMode="auto">
              <a:xfrm>
                <a:off x="574955" y="2203035"/>
                <a:ext cx="323223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 ∙</m:t>
                    </m:r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|</m:t>
                    </m:r>
                    <m:r>
                      <a:rPr lang="en-US" sz="2800" b="0" i="1" smtClean="0">
                        <a:latin typeface="Cambria Math"/>
                      </a:rPr>
                      <m:t>𝐴𝐷</m:t>
                    </m:r>
                    <m:r>
                      <a:rPr lang="en-US" sz="2800" b="0" i="1" smtClean="0">
                        <a:latin typeface="Cambria Math"/>
                      </a:rPr>
                      <m:t>|</m:t>
                    </m:r>
                  </m:oMath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955" y="2203035"/>
                <a:ext cx="323223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11"/>
              <p:cNvSpPr txBox="1">
                <a:spLocks noChangeArrowheads="1"/>
              </p:cNvSpPr>
              <p:nvPr/>
            </p:nvSpPr>
            <p:spPr bwMode="auto">
              <a:xfrm>
                <a:off x="574955" y="1438053"/>
                <a:ext cx="323223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 </m:t>
                    </m:r>
                    <m:r>
                      <a:rPr lang="en-US" sz="2800" b="0" i="1" smtClean="0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</a:rPr>
                      <m:t> ∙</m:t>
                    </m:r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|</m:t>
                    </m:r>
                    <m:r>
                      <a:rPr lang="en-US" sz="2800" b="0" i="1" smtClean="0">
                        <a:latin typeface="Cambria Math"/>
                      </a:rPr>
                      <m:t>𝐵𝐷</m:t>
                    </m:r>
                    <m:r>
                      <a:rPr lang="en-US" sz="2800" b="0" i="1" smtClean="0">
                        <a:latin typeface="Cambria Math"/>
                      </a:rPr>
                      <m:t>|</m:t>
                    </m:r>
                  </m:oMath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28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955" y="1438053"/>
                <a:ext cx="323223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10"/>
          <p:cNvSpPr txBox="1">
            <a:spLocks noChangeArrowheads="1"/>
          </p:cNvSpPr>
          <p:nvPr/>
        </p:nvSpPr>
        <p:spPr bwMode="auto">
          <a:xfrm>
            <a:off x="7392712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34" name="Freeform 3"/>
          <p:cNvSpPr>
            <a:spLocks noChangeAspect="1"/>
          </p:cNvSpPr>
          <p:nvPr/>
        </p:nvSpPr>
        <p:spPr bwMode="auto">
          <a:xfrm>
            <a:off x="5243450" y="2444671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62076" y="2078121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A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6" name="TextBox 11"/>
          <p:cNvSpPr txBox="1">
            <a:spLocks noChangeArrowheads="1"/>
          </p:cNvSpPr>
          <p:nvPr/>
        </p:nvSpPr>
        <p:spPr bwMode="auto">
          <a:xfrm>
            <a:off x="4916883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37" name="Group 20"/>
          <p:cNvGrpSpPr>
            <a:grpSpLocks/>
          </p:cNvGrpSpPr>
          <p:nvPr/>
        </p:nvGrpSpPr>
        <p:grpSpPr bwMode="auto">
          <a:xfrm>
            <a:off x="5241017" y="3552361"/>
            <a:ext cx="168647" cy="164941"/>
            <a:chOff x="6934200" y="5181600"/>
            <a:chExt cx="304800" cy="304800"/>
          </a:xfrm>
          <a:noFill/>
        </p:grpSpPr>
        <p:cxnSp>
          <p:nvCxnSpPr>
            <p:cNvPr id="38" name="Straight Connector 37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 bwMode="auto">
          <a:xfrm rot="5400000">
            <a:off x="5065364" y="2963526"/>
            <a:ext cx="938212" cy="577850"/>
          </a:xfrm>
          <a:prstGeom prst="line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 rot="1920000">
            <a:off x="5718620" y="2973845"/>
            <a:ext cx="17145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 rot="18120000">
            <a:off x="5839270" y="2946857"/>
            <a:ext cx="16510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955461" y="2454764"/>
            <a:ext cx="1281112" cy="1254125"/>
            <a:chOff x="3955461" y="2465038"/>
            <a:chExt cx="1281112" cy="1254125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955461" y="2465038"/>
              <a:ext cx="1281112" cy="12541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363793" y="2852341"/>
              <a:ext cx="4455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b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sp>
        <p:nvSpPr>
          <p:cNvPr id="46" name="TextBox 20"/>
          <p:cNvSpPr txBox="1">
            <a:spLocks noChangeArrowheads="1"/>
          </p:cNvSpPr>
          <p:nvPr/>
        </p:nvSpPr>
        <p:spPr bwMode="auto">
          <a:xfrm>
            <a:off x="8052249" y="2382764"/>
            <a:ext cx="310264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Calibri" pitchFamily="34" charset="0"/>
              </a:rPr>
              <a:t>c</a:t>
            </a:r>
            <a:endParaRPr lang="en-US" sz="1600" i="1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240781" y="3716795"/>
            <a:ext cx="2166937" cy="2119312"/>
            <a:chOff x="5240781" y="3716795"/>
            <a:chExt cx="2166937" cy="2119312"/>
          </a:xfrm>
        </p:grpSpPr>
        <p:sp>
          <p:nvSpPr>
            <p:cNvPr id="31" name="Rectangle 30"/>
            <p:cNvSpPr/>
            <p:nvPr/>
          </p:nvSpPr>
          <p:spPr bwMode="auto">
            <a:xfrm>
              <a:off x="5240781" y="3716795"/>
              <a:ext cx="2166937" cy="211931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6020302" y="4576396"/>
              <a:ext cx="4455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a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37365" y="869704"/>
            <a:ext cx="1827692" cy="2550390"/>
            <a:chOff x="6337365" y="869703"/>
            <a:chExt cx="1827692" cy="2550390"/>
          </a:xfrm>
        </p:grpSpPr>
        <p:sp>
          <p:nvSpPr>
            <p:cNvPr id="30" name="Rectangle 29"/>
            <p:cNvSpPr/>
            <p:nvPr/>
          </p:nvSpPr>
          <p:spPr>
            <a:xfrm rot="17993667">
              <a:off x="5976016" y="1231052"/>
              <a:ext cx="2550390" cy="182769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>
                  <a:spLocks noChangeArrowheads="1"/>
                </p:cNvSpPr>
                <p:nvPr/>
              </p:nvSpPr>
              <p:spPr bwMode="auto">
                <a:xfrm rot="18060000">
                  <a:off x="6527419" y="1903536"/>
                  <a:ext cx="1294228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14:m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𝑐</m:t>
                      </m:r>
                      <m:r>
                        <a:rPr lang="en-US" sz="2000" i="1">
                          <a:latin typeface="Cambria Math"/>
                        </a:rPr>
                        <m:t>∙</m:t>
                      </m:r>
                    </m:oMath>
                  </a14:m>
                  <a:r>
                    <a:rPr lang="en-US" sz="2000" dirty="0"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𝐵𝐷</m:t>
                          </m:r>
                        </m:e>
                      </m:d>
                    </m:oMath>
                  </a14:m>
                  <a:endParaRPr lang="en-US" sz="1600" i="1" baseline="300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8060000">
                  <a:off x="6527419" y="1903536"/>
                  <a:ext cx="1294228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5829046" y="246061"/>
            <a:ext cx="671067" cy="2550390"/>
            <a:chOff x="5829046" y="246061"/>
            <a:chExt cx="671067" cy="2550390"/>
          </a:xfrm>
        </p:grpSpPr>
        <p:sp>
          <p:nvSpPr>
            <p:cNvPr id="44" name="Rectangle 43"/>
            <p:cNvSpPr/>
            <p:nvPr/>
          </p:nvSpPr>
          <p:spPr>
            <a:xfrm rot="17993667">
              <a:off x="4889385" y="1185722"/>
              <a:ext cx="2550390" cy="6710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>
                  <a:spLocks noChangeArrowheads="1"/>
                </p:cNvSpPr>
                <p:nvPr/>
              </p:nvSpPr>
              <p:spPr bwMode="auto">
                <a:xfrm rot="18030611">
                  <a:off x="5500478" y="1397098"/>
                  <a:ext cx="1294228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𝑐</m:t>
                      </m:r>
                      <m:r>
                        <a:rPr lang="en-US" sz="2000" i="1" smtClean="0">
                          <a:latin typeface="Cambria Math"/>
                        </a:rPr>
                        <m:t>∙</m:t>
                      </m:r>
                    </m:oMath>
                  </a14:m>
                  <a:r>
                    <a:rPr lang="en-US" sz="2000" dirty="0"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</a:rPr>
                            <m:t>𝐷</m:t>
                          </m:r>
                        </m:e>
                      </m:d>
                    </m:oMath>
                  </a14:m>
                  <a:endParaRPr lang="en-US" sz="1600" i="1" baseline="300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8030611">
                  <a:off x="5500478" y="1397098"/>
                  <a:ext cx="1294228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827421" y="2441494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D</a:t>
            </a:r>
            <a:endParaRPr lang="en-US" b="1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11"/>
              <p:cNvSpPr txBox="1">
                <a:spLocks noChangeArrowheads="1"/>
              </p:cNvSpPr>
              <p:nvPr/>
            </p:nvSpPr>
            <p:spPr bwMode="auto">
              <a:xfrm>
                <a:off x="496126" y="4672562"/>
                <a:ext cx="14809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3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126" y="4672562"/>
                <a:ext cx="1480956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11"/>
              <p:cNvSpPr txBox="1">
                <a:spLocks noChangeArrowheads="1"/>
              </p:cNvSpPr>
              <p:nvPr/>
            </p:nvSpPr>
            <p:spPr bwMode="auto">
              <a:xfrm>
                <a:off x="1902940" y="4672562"/>
                <a:ext cx="345989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sz="2800" dirty="0">
                        <a:latin typeface="Calibri" pitchFamily="34" charset="0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𝑐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𝐵𝐷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+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∙|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𝐴𝐷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|</m:t>
                    </m:r>
                  </m:oMath>
                </a14:m>
                <a:endParaRPr lang="en-US" sz="2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4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2940" y="4672562"/>
                <a:ext cx="3459891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349320" y="3806354"/>
            <a:ext cx="4269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Adding, we get</a:t>
            </a:r>
            <a:endParaRPr lang="en-US" sz="3200" i="1" dirty="0"/>
          </a:p>
        </p:txBody>
      </p:sp>
      <p:sp>
        <p:nvSpPr>
          <p:cNvPr id="83" name="TextBox 20"/>
          <p:cNvSpPr txBox="1">
            <a:spLocks noChangeArrowheads="1"/>
          </p:cNvSpPr>
          <p:nvPr/>
        </p:nvSpPr>
        <p:spPr bwMode="auto">
          <a:xfrm>
            <a:off x="5568542" y="1060592"/>
            <a:ext cx="310264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Calibri" pitchFamily="34" charset="0"/>
              </a:rPr>
              <a:t>c</a:t>
            </a:r>
            <a:endParaRPr lang="en-US" sz="1600" i="1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609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25"/>
    </mc:Choice>
    <mc:Fallback xmlns="">
      <p:transition spd="slow" advTm="288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801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801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51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801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601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601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851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851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351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601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8" grpId="0"/>
      <p:bldP spid="46" grpId="0"/>
      <p:bldP spid="73" grpId="0"/>
      <p:bldP spid="74" grpId="0"/>
      <p:bldP spid="76" grpId="0"/>
      <p:bldP spid="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20"/>
          <p:cNvSpPr txBox="1">
            <a:spLocks noChangeArrowheads="1"/>
          </p:cNvSpPr>
          <p:nvPr/>
        </p:nvSpPr>
        <p:spPr bwMode="auto">
          <a:xfrm>
            <a:off x="4909549" y="2938835"/>
            <a:ext cx="310264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Calibri" pitchFamily="34" charset="0"/>
              </a:rPr>
              <a:t>b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54" name="TextBox 20"/>
          <p:cNvSpPr txBox="1">
            <a:spLocks noChangeArrowheads="1"/>
          </p:cNvSpPr>
          <p:nvPr/>
        </p:nvSpPr>
        <p:spPr bwMode="auto">
          <a:xfrm>
            <a:off x="6006829" y="3670355"/>
            <a:ext cx="310264" cy="288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a</a:t>
            </a:r>
            <a:endParaRPr lang="en-US" sz="1600" i="1" dirty="0"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55461" y="2454764"/>
            <a:ext cx="1281112" cy="1254125"/>
            <a:chOff x="3955461" y="2465038"/>
            <a:chExt cx="1281112" cy="1254125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955461" y="2465038"/>
              <a:ext cx="1281112" cy="12541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4363793" y="2852341"/>
              <a:ext cx="4455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b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240781" y="3716795"/>
            <a:ext cx="2166937" cy="2119312"/>
            <a:chOff x="5240781" y="3716795"/>
            <a:chExt cx="2166937" cy="2119312"/>
          </a:xfrm>
        </p:grpSpPr>
        <p:sp>
          <p:nvSpPr>
            <p:cNvPr id="31" name="Rectangle 30"/>
            <p:cNvSpPr/>
            <p:nvPr/>
          </p:nvSpPr>
          <p:spPr bwMode="auto">
            <a:xfrm>
              <a:off x="5240781" y="3716795"/>
              <a:ext cx="2166937" cy="211931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6020302" y="4576396"/>
              <a:ext cx="4455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a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286414" y="2209800"/>
            <a:ext cx="2507632" cy="711599"/>
            <a:chOff x="5306962" y="2209800"/>
            <a:chExt cx="2507632" cy="711599"/>
          </a:xfrm>
        </p:grpSpPr>
        <p:sp>
          <p:nvSpPr>
            <p:cNvPr id="55" name="Right Brace 54"/>
            <p:cNvSpPr/>
            <p:nvPr/>
          </p:nvSpPr>
          <p:spPr>
            <a:xfrm rot="18064265">
              <a:off x="6357079" y="1463884"/>
              <a:ext cx="407398" cy="25076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18"/>
            <p:cNvSpPr txBox="1">
              <a:spLocks noChangeArrowheads="1"/>
            </p:cNvSpPr>
            <p:nvPr/>
          </p:nvSpPr>
          <p:spPr bwMode="auto">
            <a:xfrm>
              <a:off x="6551702" y="2209800"/>
              <a:ext cx="310264" cy="28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c</a:t>
              </a:r>
              <a:endParaRPr lang="en-US" sz="1600" i="1" dirty="0">
                <a:latin typeface="Calibri" pitchFamily="34" charset="0"/>
              </a:endParaRPr>
            </a:p>
          </p:txBody>
        </p:sp>
      </p:grpSp>
      <p:sp>
        <p:nvSpPr>
          <p:cNvPr id="33" name="TextBox 10"/>
          <p:cNvSpPr txBox="1">
            <a:spLocks noChangeArrowheads="1"/>
          </p:cNvSpPr>
          <p:nvPr/>
        </p:nvSpPr>
        <p:spPr bwMode="auto">
          <a:xfrm>
            <a:off x="7392712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34" name="Freeform 3"/>
          <p:cNvSpPr>
            <a:spLocks noChangeAspect="1"/>
          </p:cNvSpPr>
          <p:nvPr/>
        </p:nvSpPr>
        <p:spPr bwMode="auto">
          <a:xfrm>
            <a:off x="5243450" y="2444671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62076" y="2156951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A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6" name="TextBox 11"/>
          <p:cNvSpPr txBox="1">
            <a:spLocks noChangeArrowheads="1"/>
          </p:cNvSpPr>
          <p:nvPr/>
        </p:nvSpPr>
        <p:spPr bwMode="auto">
          <a:xfrm>
            <a:off x="4916883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37" name="Group 20"/>
          <p:cNvGrpSpPr>
            <a:grpSpLocks/>
          </p:cNvGrpSpPr>
          <p:nvPr/>
        </p:nvGrpSpPr>
        <p:grpSpPr bwMode="auto">
          <a:xfrm>
            <a:off x="5241017" y="3552361"/>
            <a:ext cx="168647" cy="164941"/>
            <a:chOff x="6934200" y="5181600"/>
            <a:chExt cx="304800" cy="304800"/>
          </a:xfrm>
          <a:noFill/>
        </p:grpSpPr>
        <p:cxnSp>
          <p:nvCxnSpPr>
            <p:cNvPr id="38" name="Straight Connector 37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 bwMode="auto">
          <a:xfrm rot="5400000">
            <a:off x="5065364" y="2963526"/>
            <a:ext cx="938212" cy="577850"/>
          </a:xfrm>
          <a:prstGeom prst="line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 rot="1920000">
            <a:off x="5718620" y="2973845"/>
            <a:ext cx="17145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 rot="18120000">
            <a:off x="5839270" y="2946857"/>
            <a:ext cx="165100" cy="0"/>
          </a:xfrm>
          <a:prstGeom prst="line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0"/>
              <p:cNvSpPr txBox="1">
                <a:spLocks noChangeArrowheads="1"/>
              </p:cNvSpPr>
              <p:nvPr/>
            </p:nvSpPr>
            <p:spPr bwMode="auto">
              <a:xfrm>
                <a:off x="8099547" y="2414296"/>
                <a:ext cx="310264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1600" i="1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6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99547" y="2414296"/>
                <a:ext cx="310264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11"/>
              <p:cNvSpPr txBox="1">
                <a:spLocks noChangeArrowheads="1"/>
              </p:cNvSpPr>
              <p:nvPr/>
            </p:nvSpPr>
            <p:spPr bwMode="auto">
              <a:xfrm>
                <a:off x="1774181" y="1650332"/>
                <a:ext cx="322348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𝒄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∙(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𝐵𝐷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𝐴𝐷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9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74181" y="1650332"/>
                <a:ext cx="322348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337365" y="869704"/>
            <a:ext cx="1827692" cy="2550390"/>
            <a:chOff x="6337365" y="869703"/>
            <a:chExt cx="1827692" cy="2550390"/>
          </a:xfrm>
        </p:grpSpPr>
        <p:sp>
          <p:nvSpPr>
            <p:cNvPr id="30" name="Rectangle 29"/>
            <p:cNvSpPr/>
            <p:nvPr/>
          </p:nvSpPr>
          <p:spPr>
            <a:xfrm rot="17993667">
              <a:off x="5976016" y="1231052"/>
              <a:ext cx="2550390" cy="182769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>
                  <a:spLocks noChangeArrowheads="1"/>
                </p:cNvSpPr>
                <p:nvPr/>
              </p:nvSpPr>
              <p:spPr bwMode="auto">
                <a:xfrm rot="18060000">
                  <a:off x="6527419" y="1903536"/>
                  <a:ext cx="1294228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14:m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𝑐</m:t>
                      </m:r>
                      <m:r>
                        <a:rPr lang="en-US" sz="2000" i="1">
                          <a:latin typeface="Cambria Math"/>
                        </a:rPr>
                        <m:t>∙</m:t>
                      </m:r>
                    </m:oMath>
                  </a14:m>
                  <a:r>
                    <a:rPr lang="en-US" sz="2000" dirty="0"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𝐵𝐷</m:t>
                          </m:r>
                        </m:e>
                      </m:d>
                    </m:oMath>
                  </a14:m>
                  <a:endParaRPr lang="en-US" sz="1600" i="1" baseline="300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8060000">
                  <a:off x="6527419" y="1903536"/>
                  <a:ext cx="1294228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5829046" y="246061"/>
            <a:ext cx="671067" cy="2550390"/>
            <a:chOff x="5829046" y="246061"/>
            <a:chExt cx="671067" cy="2550390"/>
          </a:xfrm>
        </p:grpSpPr>
        <p:sp>
          <p:nvSpPr>
            <p:cNvPr id="44" name="Rectangle 43"/>
            <p:cNvSpPr/>
            <p:nvPr/>
          </p:nvSpPr>
          <p:spPr>
            <a:xfrm rot="17993667">
              <a:off x="4889385" y="1185722"/>
              <a:ext cx="2550390" cy="671067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>
                  <a:spLocks noChangeArrowheads="1"/>
                </p:cNvSpPr>
                <p:nvPr/>
              </p:nvSpPr>
              <p:spPr bwMode="auto">
                <a:xfrm rot="18030611">
                  <a:off x="5500478" y="1397098"/>
                  <a:ext cx="1294228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14:m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𝑐</m:t>
                      </m:r>
                      <m:r>
                        <a:rPr lang="en-US" sz="2000" i="1" smtClean="0">
                          <a:latin typeface="Cambria Math"/>
                        </a:rPr>
                        <m:t>∙</m:t>
                      </m:r>
                    </m:oMath>
                  </a14:m>
                  <a:r>
                    <a:rPr lang="en-US" sz="2000" dirty="0">
                      <a:latin typeface="Calibri" pitchFamily="34" charset="0"/>
                    </a:rPr>
                    <a:t>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</a:rPr>
                            <m:t>𝐷</m:t>
                          </m:r>
                        </m:e>
                      </m:d>
                    </m:oMath>
                  </a14:m>
                  <a:endParaRPr lang="en-US" sz="1600" i="1" baseline="30000" dirty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8030611">
                  <a:off x="5500478" y="1397098"/>
                  <a:ext cx="1294228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11"/>
              <p:cNvSpPr txBox="1">
                <a:spLocks noChangeArrowheads="1"/>
              </p:cNvSpPr>
              <p:nvPr/>
            </p:nvSpPr>
            <p:spPr bwMode="auto">
              <a:xfrm>
                <a:off x="380853" y="1649688"/>
                <a:ext cx="196994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0853" y="1649688"/>
                <a:ext cx="1969941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380853" y="964652"/>
                <a:ext cx="56966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We distribute out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</a:rPr>
                      <m:t>𝒄</m:t>
                    </m:r>
                    <m:r>
                      <a:rPr lang="en-US" sz="3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 smtClean="0"/>
                  <a:t>and get</a:t>
                </a:r>
                <a:endParaRPr lang="en-US" sz="3200" i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53" y="964652"/>
                <a:ext cx="5696617" cy="584775"/>
              </a:xfrm>
              <a:prstGeom prst="rect">
                <a:avLst/>
              </a:prstGeom>
              <a:blipFill rotWithShape="1">
                <a:blip r:embed="rId12"/>
                <a:stretch>
                  <a:fillRect l="-2674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11"/>
              <p:cNvSpPr txBox="1">
                <a:spLocks noChangeArrowheads="1"/>
              </p:cNvSpPr>
              <p:nvPr/>
            </p:nvSpPr>
            <p:spPr bwMode="auto">
              <a:xfrm>
                <a:off x="380853" y="370710"/>
                <a:ext cx="295778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800" i="1" dirty="0" smtClean="0"/>
                  <a:t>Since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7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0853" y="370710"/>
                <a:ext cx="2957785" cy="523220"/>
              </a:xfrm>
              <a:prstGeom prst="rect">
                <a:avLst/>
              </a:prstGeom>
              <a:blipFill rotWithShape="1">
                <a:blip r:embed="rId13"/>
                <a:stretch>
                  <a:fillRect l="-4115" t="-13953" b="-290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11"/>
              <p:cNvSpPr txBox="1">
                <a:spLocks noChangeArrowheads="1"/>
              </p:cNvSpPr>
              <p:nvPr/>
            </p:nvSpPr>
            <p:spPr bwMode="auto">
              <a:xfrm>
                <a:off x="3272528" y="370710"/>
                <a:ext cx="141755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𝒄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𝐵𝐷</m:t>
                          </m:r>
                        </m:e>
                      </m:d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3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2528" y="370710"/>
                <a:ext cx="1417555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11"/>
              <p:cNvSpPr txBox="1">
                <a:spLocks noChangeArrowheads="1"/>
              </p:cNvSpPr>
              <p:nvPr/>
            </p:nvSpPr>
            <p:spPr bwMode="auto">
              <a:xfrm>
                <a:off x="4516216" y="370710"/>
                <a:ext cx="170985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𝒄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∙|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𝐴𝐷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|</m:t>
                      </m:r>
                    </m:oMath>
                  </m:oMathPara>
                </a14:m>
                <a:endParaRPr lang="en-US" sz="2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6216" y="370710"/>
                <a:ext cx="1709859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11"/>
              <p:cNvSpPr txBox="1">
                <a:spLocks noChangeArrowheads="1"/>
              </p:cNvSpPr>
              <p:nvPr/>
            </p:nvSpPr>
            <p:spPr bwMode="auto">
              <a:xfrm>
                <a:off x="1837245" y="4803923"/>
                <a:ext cx="152206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7245" y="4803923"/>
                <a:ext cx="1522069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80853" y="2348501"/>
                <a:ext cx="33555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We notice  that</a:t>
                </a:r>
                <a:br>
                  <a:rPr lang="en-US" sz="3200" i="1" dirty="0" smtClean="0"/>
                </a:b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𝑐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𝐵𝐷</m:t>
                        </m:r>
                      </m:e>
                    </m:d>
                    <m:r>
                      <a:rPr lang="en-US" sz="2800" i="1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𝐴𝐷</m:t>
                        </m:r>
                      </m:e>
                    </m:d>
                  </m:oMath>
                </a14:m>
                <a:r>
                  <a:rPr lang="en-US" sz="2800" i="1" dirty="0" smtClean="0"/>
                  <a:t> </a:t>
                </a:r>
                <a:endParaRPr lang="en-US" sz="2800" i="1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53" y="2348501"/>
                <a:ext cx="3355576" cy="1015663"/>
              </a:xfrm>
              <a:prstGeom prst="rect">
                <a:avLst/>
              </a:prstGeom>
              <a:blipFill rotWithShape="1">
                <a:blip r:embed="rId17"/>
                <a:stretch>
                  <a:fillRect l="-4537" t="-7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1"/>
              <p:cNvSpPr txBox="1">
                <a:spLocks noChangeArrowheads="1"/>
              </p:cNvSpPr>
              <p:nvPr/>
            </p:nvSpPr>
            <p:spPr bwMode="auto">
              <a:xfrm>
                <a:off x="380853" y="4802191"/>
                <a:ext cx="196994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Calibri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0853" y="4802191"/>
                <a:ext cx="1969941" cy="52322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Group 81"/>
          <p:cNvGrpSpPr/>
          <p:nvPr/>
        </p:nvGrpSpPr>
        <p:grpSpPr>
          <a:xfrm>
            <a:off x="5233283" y="2307554"/>
            <a:ext cx="2507632" cy="709469"/>
            <a:chOff x="5241850" y="2259228"/>
            <a:chExt cx="2507632" cy="709469"/>
          </a:xfrm>
        </p:grpSpPr>
        <p:sp>
          <p:nvSpPr>
            <p:cNvPr id="83" name="Right Brace 82"/>
            <p:cNvSpPr/>
            <p:nvPr/>
          </p:nvSpPr>
          <p:spPr>
            <a:xfrm rot="18064265">
              <a:off x="6291967" y="1511182"/>
              <a:ext cx="407398" cy="2507632"/>
            </a:xfrm>
            <a:prstGeom prst="rightBrace">
              <a:avLst/>
            </a:prstGeom>
            <a:ln w="28575">
              <a:solidFill>
                <a:srgbClr val="FF66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18"/>
            <p:cNvSpPr txBox="1">
              <a:spLocks noChangeArrowheads="1"/>
            </p:cNvSpPr>
            <p:nvPr/>
          </p:nvSpPr>
          <p:spPr bwMode="auto">
            <a:xfrm>
              <a:off x="6526988" y="2259228"/>
              <a:ext cx="3102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>
                  <a:solidFill>
                    <a:srgbClr val="FF66CC"/>
                  </a:solidFill>
                  <a:latin typeface="Calibri" pitchFamily="34" charset="0"/>
                </a:rPr>
                <a:t>c</a:t>
              </a:r>
              <a:endParaRPr lang="en-US" sz="1600" b="1" i="1" dirty="0">
                <a:solidFill>
                  <a:srgbClr val="FF66CC"/>
                </a:solidFill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11"/>
              <p:cNvSpPr txBox="1">
                <a:spLocks noChangeArrowheads="1"/>
              </p:cNvSpPr>
              <p:nvPr/>
            </p:nvSpPr>
            <p:spPr bwMode="auto">
              <a:xfrm>
                <a:off x="2596385" y="5644982"/>
                <a:ext cx="264630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8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6385" y="5644982"/>
                <a:ext cx="2646309" cy="52322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ounded Rectangle 85"/>
          <p:cNvSpPr/>
          <p:nvPr/>
        </p:nvSpPr>
        <p:spPr>
          <a:xfrm>
            <a:off x="2494373" y="5590519"/>
            <a:ext cx="2573218" cy="62179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380852" y="5593493"/>
            <a:ext cx="2004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and  finally</a:t>
            </a:r>
            <a:endParaRPr lang="en-US" sz="3200" i="1" dirty="0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827421" y="2441494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D</a:t>
            </a:r>
            <a:endParaRPr lang="en-US" b="1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80852" y="3544568"/>
                <a:ext cx="453592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so we substitute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𝐵𝐷</m:t>
                        </m:r>
                      </m:e>
                    </m:d>
                    <m:r>
                      <a:rPr lang="en-US" sz="3200" i="1"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𝐴𝐷</m:t>
                        </m:r>
                      </m:e>
                    </m:d>
                  </m:oMath>
                </a14:m>
                <a:r>
                  <a:rPr lang="en-US" sz="3200" i="1" dirty="0" smtClean="0"/>
                  <a:t>, giving </a:t>
                </a:r>
                <a:r>
                  <a:rPr lang="en-US" sz="3200" i="1" dirty="0"/>
                  <a:t>us</a:t>
                </a:r>
                <a:endParaRPr lang="en-US" sz="2800" i="1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52" y="3544568"/>
                <a:ext cx="4535921" cy="1077218"/>
              </a:xfrm>
              <a:prstGeom prst="rect">
                <a:avLst/>
              </a:prstGeom>
              <a:blipFill rotWithShape="1">
                <a:blip r:embed="rId20"/>
                <a:stretch>
                  <a:fillRect l="-3356" t="-7345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H="1" flipV="1">
            <a:off x="5832389" y="2792627"/>
            <a:ext cx="1581665" cy="914400"/>
          </a:xfrm>
          <a:prstGeom prst="line">
            <a:avLst/>
          </a:prstGeom>
          <a:ln w="3810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241999" y="2460874"/>
            <a:ext cx="594148" cy="337106"/>
          </a:xfrm>
          <a:prstGeom prst="line">
            <a:avLst/>
          </a:prstGeom>
          <a:ln w="3810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5708159" y="711340"/>
            <a:ext cx="2515149" cy="2542859"/>
            <a:chOff x="5635267" y="881035"/>
            <a:chExt cx="2515149" cy="2542859"/>
          </a:xfrm>
        </p:grpSpPr>
        <p:sp>
          <p:nvSpPr>
            <p:cNvPr id="77" name="Rectangle 76"/>
            <p:cNvSpPr/>
            <p:nvPr/>
          </p:nvSpPr>
          <p:spPr bwMode="auto">
            <a:xfrm rot="18022370">
              <a:off x="5621412" y="894890"/>
              <a:ext cx="2542859" cy="2515149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TextBox 18"/>
            <p:cNvSpPr txBox="1">
              <a:spLocks noChangeArrowheads="1"/>
            </p:cNvSpPr>
            <p:nvPr/>
          </p:nvSpPr>
          <p:spPr bwMode="auto">
            <a:xfrm>
              <a:off x="6591300" y="1990774"/>
              <a:ext cx="5608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c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0912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83"/>
    </mc:Choice>
    <mc:Fallback xmlns="">
      <p:transition spd="slow" advTm="415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7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3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3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8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8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3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3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13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1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601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601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601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1652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  <p:bldP spid="68" grpId="0"/>
      <p:bldP spid="70" grpId="0"/>
      <p:bldP spid="72" grpId="0"/>
      <p:bldP spid="74" grpId="0"/>
      <p:bldP spid="75" grpId="0"/>
      <p:bldP spid="85" grpId="0"/>
      <p:bldP spid="86" grpId="0" animBg="1"/>
      <p:bldP spid="87" grpId="0"/>
      <p:bldP spid="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7298605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9" name="Freeform 3"/>
          <p:cNvSpPr>
            <a:spLocks noChangeAspect="1"/>
          </p:cNvSpPr>
          <p:nvPr/>
        </p:nvSpPr>
        <p:spPr bwMode="auto">
          <a:xfrm>
            <a:off x="5149343" y="2618839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67969" y="2252289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A</a:t>
            </a:r>
            <a:endParaRPr lang="en-US" b="1">
              <a:latin typeface="Calibri" pitchFamily="34" charset="0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4822776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C</a:t>
            </a:r>
            <a:endParaRPr lang="en-US" b="1">
              <a:latin typeface="Calibri" pitchFamily="34" charset="0"/>
            </a:endParaRPr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5146910" y="3726529"/>
            <a:ext cx="168647" cy="164941"/>
            <a:chOff x="6934200" y="5181600"/>
            <a:chExt cx="304800" cy="304800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4836646" y="2781300"/>
            <a:ext cx="1627654" cy="1398078"/>
            <a:chOff x="4836646" y="2781300"/>
            <a:chExt cx="1627654" cy="1398078"/>
          </a:xfrm>
        </p:grpSpPr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>
              <a:off x="6154036" y="2781300"/>
              <a:ext cx="310264" cy="28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c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6" name="TextBox 20"/>
            <p:cNvSpPr txBox="1">
              <a:spLocks noChangeArrowheads="1"/>
            </p:cNvSpPr>
            <p:nvPr/>
          </p:nvSpPr>
          <p:spPr bwMode="auto">
            <a:xfrm>
              <a:off x="5999160" y="3890688"/>
              <a:ext cx="310264" cy="28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7" name="TextBox 21"/>
            <p:cNvSpPr txBox="1">
              <a:spLocks noChangeArrowheads="1"/>
            </p:cNvSpPr>
            <p:nvPr/>
          </p:nvSpPr>
          <p:spPr bwMode="auto">
            <a:xfrm>
              <a:off x="4836646" y="3104831"/>
              <a:ext cx="310264" cy="28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>
                  <a:latin typeface="Calibri" pitchFamily="34" charset="0"/>
                </a:rPr>
                <a:t>b</a:t>
              </a:r>
              <a:endParaRPr lang="en-US" sz="1600" i="1">
                <a:latin typeface="Calibri" pitchFamily="34" charset="0"/>
              </a:endParaRPr>
            </a:p>
          </p:txBody>
        </p:sp>
      </p:grp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598488" y="541338"/>
            <a:ext cx="78676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Given a right triangle </a:t>
            </a:r>
            <a:r>
              <a:rPr lang="en-US" sz="3200" dirty="0" smtClean="0">
                <a:latin typeface="Calibri" pitchFamily="34" charset="0"/>
                <a:sym typeface="Symbol"/>
              </a:rPr>
              <a:t></a:t>
            </a:r>
            <a:r>
              <a:rPr lang="en-US" sz="3200" dirty="0" smtClean="0">
                <a:latin typeface="Calibri" pitchFamily="34" charset="0"/>
              </a:rPr>
              <a:t>ABC with legs </a:t>
            </a:r>
            <a:r>
              <a:rPr lang="en-US" sz="3200" b="1" i="1" dirty="0" smtClean="0">
                <a:latin typeface="Calibri" pitchFamily="34" charset="0"/>
              </a:rPr>
              <a:t>a</a:t>
            </a:r>
            <a:r>
              <a:rPr lang="en-US" sz="3200" dirty="0" smtClean="0">
                <a:latin typeface="Calibri" pitchFamily="34" charset="0"/>
              </a:rPr>
              <a:t> and </a:t>
            </a:r>
            <a:r>
              <a:rPr lang="en-US" sz="3200" b="1" i="1" dirty="0" smtClean="0">
                <a:latin typeface="Calibri" pitchFamily="34" charset="0"/>
              </a:rPr>
              <a:t>b</a:t>
            </a:r>
            <a:r>
              <a:rPr lang="en-US" sz="3200" dirty="0" smtClean="0">
                <a:latin typeface="Calibri" pitchFamily="34" charset="0"/>
              </a:rPr>
              <a:t> and hypotenuse </a:t>
            </a:r>
            <a:r>
              <a:rPr lang="en-US" sz="3200" b="1" i="1" dirty="0" smtClean="0">
                <a:latin typeface="Calibri" pitchFamily="34" charset="0"/>
              </a:rPr>
              <a:t>c</a:t>
            </a:r>
            <a:r>
              <a:rPr lang="en-US" sz="3200" i="1" dirty="0" smtClean="0">
                <a:latin typeface="Calibri" pitchFamily="34" charset="0"/>
              </a:rPr>
              <a:t>.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598488" y="1848427"/>
            <a:ext cx="35625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Prove  </a:t>
            </a:r>
            <a:r>
              <a:rPr lang="en-US" sz="3200" b="1" i="1" dirty="0" smtClean="0">
                <a:latin typeface="Calibri" pitchFamily="34" charset="0"/>
              </a:rPr>
              <a:t>a</a:t>
            </a:r>
            <a:r>
              <a:rPr lang="en-US" sz="3200" b="1" i="1" baseline="30000" dirty="0" smtClean="0">
                <a:latin typeface="Calibri" pitchFamily="34" charset="0"/>
              </a:rPr>
              <a:t>2</a:t>
            </a:r>
            <a:r>
              <a:rPr lang="en-US" sz="3200" b="1" dirty="0" smtClean="0">
                <a:latin typeface="Calibri" pitchFamily="34" charset="0"/>
              </a:rPr>
              <a:t> + </a:t>
            </a:r>
            <a:r>
              <a:rPr lang="en-US" sz="3200" b="1" i="1" dirty="0" smtClean="0">
                <a:latin typeface="Calibri" pitchFamily="34" charset="0"/>
              </a:rPr>
              <a:t>b</a:t>
            </a:r>
            <a:r>
              <a:rPr lang="en-US" sz="3200" b="1" i="1" baseline="30000" dirty="0" smtClean="0">
                <a:latin typeface="Calibri" pitchFamily="34" charset="0"/>
              </a:rPr>
              <a:t>2</a:t>
            </a:r>
            <a:r>
              <a:rPr lang="en-US" sz="3200" b="1" dirty="0" smtClean="0">
                <a:latin typeface="Calibri" pitchFamily="34" charset="0"/>
              </a:rPr>
              <a:t> = </a:t>
            </a:r>
            <a:r>
              <a:rPr lang="en-US" sz="3200" b="1" i="1" dirty="0" smtClean="0">
                <a:latin typeface="Calibri" pitchFamily="34" charset="0"/>
              </a:rPr>
              <a:t>c</a:t>
            </a:r>
            <a:r>
              <a:rPr lang="en-US" sz="3200" b="1" i="1" baseline="30000" dirty="0" smtClean="0">
                <a:latin typeface="Calibri" pitchFamily="34" charset="0"/>
              </a:rPr>
              <a:t>2</a:t>
            </a:r>
            <a:endParaRPr lang="en-US" b="1" i="1" baseline="30000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87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93"/>
    </mc:Choice>
    <mc:Fallback xmlns="">
      <p:transition spd="slow" advTm="79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4836646" y="2781300"/>
            <a:ext cx="1627654" cy="1398078"/>
            <a:chOff x="4836646" y="2781300"/>
            <a:chExt cx="1627654" cy="1398078"/>
          </a:xfrm>
        </p:grpSpPr>
        <p:sp>
          <p:nvSpPr>
            <p:cNvPr id="30" name="TextBox 18"/>
            <p:cNvSpPr txBox="1">
              <a:spLocks noChangeArrowheads="1"/>
            </p:cNvSpPr>
            <p:nvPr/>
          </p:nvSpPr>
          <p:spPr bwMode="auto">
            <a:xfrm>
              <a:off x="6154036" y="2781300"/>
              <a:ext cx="310264" cy="28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c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31" name="TextBox 20"/>
            <p:cNvSpPr txBox="1">
              <a:spLocks noChangeArrowheads="1"/>
            </p:cNvSpPr>
            <p:nvPr/>
          </p:nvSpPr>
          <p:spPr bwMode="auto">
            <a:xfrm>
              <a:off x="5999160" y="3890688"/>
              <a:ext cx="310264" cy="28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32" name="TextBox 21"/>
            <p:cNvSpPr txBox="1">
              <a:spLocks noChangeArrowheads="1"/>
            </p:cNvSpPr>
            <p:nvPr/>
          </p:nvSpPr>
          <p:spPr bwMode="auto">
            <a:xfrm>
              <a:off x="4836646" y="3104831"/>
              <a:ext cx="310264" cy="28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>
                  <a:latin typeface="Calibri" pitchFamily="34" charset="0"/>
                </a:rPr>
                <a:t>b</a:t>
              </a:r>
              <a:endParaRPr lang="en-US" sz="1600" i="1">
                <a:latin typeface="Calibri" pitchFamily="34" charset="0"/>
              </a:endParaRPr>
            </a:p>
          </p:txBody>
        </p:sp>
      </p:grp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598488" y="541338"/>
            <a:ext cx="471646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In other words, 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>prove that the sum of the areas of the squares 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>on the legs </a:t>
            </a:r>
            <a:r>
              <a:rPr lang="en-US" sz="3200" b="1" i="1" dirty="0" smtClean="0">
                <a:latin typeface="Calibri" pitchFamily="34" charset="0"/>
              </a:rPr>
              <a:t>a</a:t>
            </a:r>
            <a:r>
              <a:rPr lang="en-US" sz="3200" dirty="0" smtClean="0">
                <a:latin typeface="Calibri" pitchFamily="34" charset="0"/>
              </a:rPr>
              <a:t> and </a:t>
            </a:r>
            <a:r>
              <a:rPr lang="en-US" sz="3200" b="1" i="1" dirty="0" smtClean="0">
                <a:latin typeface="Calibri" pitchFamily="34" charset="0"/>
              </a:rPr>
              <a:t>b</a:t>
            </a:r>
            <a:r>
              <a:rPr lang="en-US" sz="3200" dirty="0" smtClean="0">
                <a:latin typeface="Calibri" pitchFamily="34" charset="0"/>
              </a:rPr>
              <a:t> 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7298605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10" name="Freeform 3"/>
          <p:cNvSpPr>
            <a:spLocks noChangeAspect="1"/>
          </p:cNvSpPr>
          <p:nvPr/>
        </p:nvSpPr>
        <p:spPr bwMode="auto">
          <a:xfrm>
            <a:off x="5149343" y="2618839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4867969" y="2252289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A</a:t>
            </a:r>
            <a:endParaRPr lang="en-US" b="1">
              <a:latin typeface="Calibri" pitchFamily="34" charset="0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4822776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C</a:t>
            </a:r>
            <a:endParaRPr lang="en-US" b="1">
              <a:latin typeface="Calibri" pitchFamily="34" charset="0"/>
            </a:endParaRPr>
          </a:p>
        </p:txBody>
      </p: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5146910" y="3726529"/>
            <a:ext cx="168647" cy="164941"/>
            <a:chOff x="6934200" y="5181600"/>
            <a:chExt cx="304800" cy="304800"/>
          </a:xfrm>
        </p:grpSpPr>
        <p:cxnSp>
          <p:nvCxnSpPr>
            <p:cNvPr id="22" name="Straight Connector 21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3865563" y="2631326"/>
            <a:ext cx="1281112" cy="1254125"/>
            <a:chOff x="3865563" y="2641600"/>
            <a:chExt cx="1281112" cy="1254125"/>
          </a:xfrm>
        </p:grpSpPr>
        <p:sp>
          <p:nvSpPr>
            <p:cNvPr id="6" name="Rectangle 5"/>
            <p:cNvSpPr/>
            <p:nvPr/>
          </p:nvSpPr>
          <p:spPr bwMode="auto">
            <a:xfrm>
              <a:off x="3865563" y="2641600"/>
              <a:ext cx="1281112" cy="125412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TextBox 21"/>
            <p:cNvSpPr txBox="1">
              <a:spLocks noChangeArrowheads="1"/>
            </p:cNvSpPr>
            <p:nvPr/>
          </p:nvSpPr>
          <p:spPr bwMode="auto">
            <a:xfrm>
              <a:off x="4309515" y="3104831"/>
              <a:ext cx="4455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b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154613" y="3909085"/>
            <a:ext cx="2166937" cy="2119312"/>
            <a:chOff x="5154613" y="3909085"/>
            <a:chExt cx="2166937" cy="2119312"/>
          </a:xfrm>
        </p:grpSpPr>
        <p:sp>
          <p:nvSpPr>
            <p:cNvPr id="8" name="Rectangle 7"/>
            <p:cNvSpPr/>
            <p:nvPr/>
          </p:nvSpPr>
          <p:spPr bwMode="auto">
            <a:xfrm>
              <a:off x="5154613" y="3909085"/>
              <a:ext cx="2166937" cy="2119312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961060" y="4717374"/>
              <a:ext cx="5540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a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598488" y="3009378"/>
            <a:ext cx="318240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Calibri" pitchFamily="34" charset="0"/>
              </a:rPr>
              <a:t>is equal to </a:t>
            </a:r>
          </a:p>
          <a:p>
            <a:pPr eaLnBrk="1" hangingPunct="1"/>
            <a:r>
              <a:rPr lang="en-US" sz="3200" dirty="0">
                <a:latin typeface="Calibri" pitchFamily="34" charset="0"/>
              </a:rPr>
              <a:t>the area of </a:t>
            </a:r>
          </a:p>
          <a:p>
            <a:pPr eaLnBrk="1" hangingPunct="1"/>
            <a:r>
              <a:rPr lang="en-US" sz="3200" dirty="0">
                <a:latin typeface="Calibri" pitchFamily="34" charset="0"/>
              </a:rPr>
              <a:t>the square on </a:t>
            </a:r>
          </a:p>
          <a:p>
            <a:pPr eaLnBrk="1" hangingPunct="1"/>
            <a:r>
              <a:rPr lang="en-US" sz="3200" dirty="0">
                <a:latin typeface="Calibri" pitchFamily="34" charset="0"/>
              </a:rPr>
              <a:t>the hypotenuse </a:t>
            </a:r>
            <a:r>
              <a:rPr lang="en-US" sz="3200" b="1" i="1" dirty="0">
                <a:latin typeface="Calibri" pitchFamily="34" charset="0"/>
              </a:rPr>
              <a:t>c</a:t>
            </a:r>
            <a:r>
              <a:rPr lang="en-US" sz="3200" i="1" dirty="0">
                <a:latin typeface="Calibri" pitchFamily="34" charset="0"/>
              </a:rPr>
              <a:t>.</a:t>
            </a:r>
            <a:endParaRPr lang="en-US" sz="3200" b="1" i="1" dirty="0">
              <a:latin typeface="Calibri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35267" y="881035"/>
            <a:ext cx="2515149" cy="2542859"/>
            <a:chOff x="5635267" y="881035"/>
            <a:chExt cx="2515149" cy="2542859"/>
          </a:xfrm>
        </p:grpSpPr>
        <p:sp>
          <p:nvSpPr>
            <p:cNvPr id="27" name="Rectangle 26"/>
            <p:cNvSpPr/>
            <p:nvPr/>
          </p:nvSpPr>
          <p:spPr bwMode="auto">
            <a:xfrm rot="18022370">
              <a:off x="5621412" y="894890"/>
              <a:ext cx="2542859" cy="2515149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TextBox 18"/>
            <p:cNvSpPr txBox="1">
              <a:spLocks noChangeArrowheads="1"/>
            </p:cNvSpPr>
            <p:nvPr/>
          </p:nvSpPr>
          <p:spPr bwMode="auto">
            <a:xfrm>
              <a:off x="6591300" y="1990774"/>
              <a:ext cx="5608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c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589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84"/>
    </mc:Choice>
    <mc:Fallback xmlns="">
      <p:transition spd="slow" advTm="113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598488" y="541338"/>
            <a:ext cx="7867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But how can we possibly prove that 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951159" y="3637684"/>
            <a:ext cx="1281112" cy="1254125"/>
            <a:chOff x="4038600" y="2925244"/>
            <a:chExt cx="1281112" cy="1254125"/>
          </a:xfrm>
        </p:grpSpPr>
        <p:sp>
          <p:nvSpPr>
            <p:cNvPr id="6" name="Rectangle 5"/>
            <p:cNvSpPr/>
            <p:nvPr/>
          </p:nvSpPr>
          <p:spPr bwMode="auto">
            <a:xfrm>
              <a:off x="4038600" y="2925244"/>
              <a:ext cx="1281112" cy="125412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TextBox 21"/>
            <p:cNvSpPr txBox="1">
              <a:spLocks noChangeArrowheads="1"/>
            </p:cNvSpPr>
            <p:nvPr/>
          </p:nvSpPr>
          <p:spPr bwMode="auto">
            <a:xfrm>
              <a:off x="4482552" y="3352800"/>
              <a:ext cx="4455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b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84222" y="2772497"/>
            <a:ext cx="2166937" cy="2119312"/>
            <a:chOff x="2119312" y="2121803"/>
            <a:chExt cx="2166937" cy="2119312"/>
          </a:xfrm>
        </p:grpSpPr>
        <p:sp>
          <p:nvSpPr>
            <p:cNvPr id="8" name="Rectangle 7"/>
            <p:cNvSpPr/>
            <p:nvPr/>
          </p:nvSpPr>
          <p:spPr bwMode="auto">
            <a:xfrm>
              <a:off x="2119312" y="2121803"/>
              <a:ext cx="2166937" cy="2119312"/>
            </a:xfrm>
            <a:prstGeom prst="rect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2925759" y="2960914"/>
              <a:ext cx="5540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a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90651" y="2348950"/>
            <a:ext cx="2515149" cy="2542859"/>
            <a:chOff x="5486400" y="1889539"/>
            <a:chExt cx="2515149" cy="2542859"/>
          </a:xfrm>
        </p:grpSpPr>
        <p:sp>
          <p:nvSpPr>
            <p:cNvPr id="7" name="Rectangle 6"/>
            <p:cNvSpPr/>
            <p:nvPr/>
          </p:nvSpPr>
          <p:spPr bwMode="auto">
            <a:xfrm rot="16215222">
              <a:off x="5472545" y="1903394"/>
              <a:ext cx="2542859" cy="2515149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533147" y="2960914"/>
              <a:ext cx="5540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c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4372174" y="1237063"/>
            <a:ext cx="12692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Calibri" pitchFamily="34" charset="0"/>
              </a:rPr>
              <a:t>is equal to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1216338" y="1483284"/>
            <a:ext cx="265677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itchFamily="34" charset="0"/>
              </a:rPr>
              <a:t>the sum of the areas of these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5583936" y="1643007"/>
            <a:ext cx="29260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latin typeface="Calibri" pitchFamily="34" charset="0"/>
              </a:rPr>
              <a:t>the area of this?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389" y="5111386"/>
            <a:ext cx="8268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W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e don’t have to prove that the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figures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are equal—they aren’t! All we have to do is prove that the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area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of the two little squares equals the 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area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of the big square. 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372174" y="3670243"/>
            <a:ext cx="1269201" cy="868799"/>
            <a:chOff x="4338481" y="3756742"/>
            <a:chExt cx="1269201" cy="868799"/>
          </a:xfrm>
        </p:grpSpPr>
        <p:sp>
          <p:nvSpPr>
            <p:cNvPr id="28" name="TextBox 11"/>
            <p:cNvSpPr txBox="1">
              <a:spLocks noChangeArrowheads="1"/>
            </p:cNvSpPr>
            <p:nvPr/>
          </p:nvSpPr>
          <p:spPr bwMode="auto">
            <a:xfrm>
              <a:off x="4338481" y="3756742"/>
              <a:ext cx="126920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4800" b="1" dirty="0" smtClean="0">
                  <a:latin typeface="Calibri" pitchFamily="34" charset="0"/>
                </a:rPr>
                <a:t>?</a:t>
              </a:r>
              <a:endParaRPr lang="en-US" sz="3200" b="1" dirty="0">
                <a:latin typeface="Calibri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4756838" y="4473141"/>
              <a:ext cx="43248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756838" y="4625541"/>
              <a:ext cx="43248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2672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70"/>
    </mc:Choice>
    <mc:Fallback xmlns="">
      <p:transition spd="slow" advTm="185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8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3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8" grpId="0"/>
      <p:bldP spid="1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598488" y="541338"/>
            <a:ext cx="78676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Maybe if we could partition the big square 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>into 2 rectangles, one equal in area to </a:t>
            </a:r>
            <a:r>
              <a:rPr lang="en-US" sz="3200" i="1" dirty="0" smtClean="0">
                <a:latin typeface="Calibri" pitchFamily="34" charset="0"/>
              </a:rPr>
              <a:t>a</a:t>
            </a:r>
            <a:r>
              <a:rPr lang="en-US" sz="3200" i="1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, 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>and the other to </a:t>
            </a:r>
            <a:r>
              <a:rPr lang="en-US" sz="3200" i="1" dirty="0" smtClean="0">
                <a:latin typeface="Calibri" pitchFamily="34" charset="0"/>
              </a:rPr>
              <a:t>b</a:t>
            </a:r>
            <a:r>
              <a:rPr lang="en-US" sz="3200" i="1" baseline="30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…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951159" y="3394075"/>
            <a:ext cx="1281112" cy="12541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21"/>
          <p:cNvSpPr txBox="1">
            <a:spLocks noChangeArrowheads="1"/>
          </p:cNvSpPr>
          <p:nvPr/>
        </p:nvSpPr>
        <p:spPr bwMode="auto">
          <a:xfrm>
            <a:off x="3395111" y="3821631"/>
            <a:ext cx="4455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 smtClean="0">
                <a:latin typeface="Calibri" pitchFamily="34" charset="0"/>
              </a:rPr>
              <a:t>b</a:t>
            </a:r>
            <a:r>
              <a:rPr lang="en-US" sz="2000" i="1" baseline="30000" dirty="0" smtClean="0">
                <a:latin typeface="Calibri" pitchFamily="34" charset="0"/>
              </a:rPr>
              <a:t>2</a:t>
            </a:r>
            <a:endParaRPr lang="en-US" sz="1600" i="1" baseline="30000" dirty="0">
              <a:latin typeface="Calibri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84222" y="2528888"/>
            <a:ext cx="2166937" cy="2119312"/>
            <a:chOff x="2119312" y="2121803"/>
            <a:chExt cx="2166937" cy="2119312"/>
          </a:xfrm>
        </p:grpSpPr>
        <p:sp>
          <p:nvSpPr>
            <p:cNvPr id="23" name="Rectangle 22"/>
            <p:cNvSpPr/>
            <p:nvPr/>
          </p:nvSpPr>
          <p:spPr bwMode="auto">
            <a:xfrm>
              <a:off x="2119312" y="2121803"/>
              <a:ext cx="2166937" cy="2119312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2925759" y="2960914"/>
              <a:ext cx="5540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a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790651" y="2105341"/>
            <a:ext cx="2515149" cy="2542859"/>
            <a:chOff x="5486400" y="1889539"/>
            <a:chExt cx="2515149" cy="2542859"/>
          </a:xfrm>
        </p:grpSpPr>
        <p:sp>
          <p:nvSpPr>
            <p:cNvPr id="30" name="Rectangle 29"/>
            <p:cNvSpPr/>
            <p:nvPr/>
          </p:nvSpPr>
          <p:spPr bwMode="auto">
            <a:xfrm rot="16215222">
              <a:off x="5472545" y="1903394"/>
              <a:ext cx="2542859" cy="2515149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6533147" y="2960914"/>
              <a:ext cx="5540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 smtClean="0">
                  <a:latin typeface="Calibri" pitchFamily="34" charset="0"/>
                </a:rPr>
                <a:t>c</a:t>
              </a:r>
              <a:r>
                <a:rPr lang="en-US" sz="2000" i="1" baseline="30000" dirty="0" smtClean="0">
                  <a:latin typeface="Calibri" pitchFamily="34" charset="0"/>
                </a:rPr>
                <a:t>2</a:t>
              </a:r>
              <a:endParaRPr lang="en-US" sz="1600" i="1" baseline="30000" dirty="0">
                <a:latin typeface="Calibri" pitchFamily="34" charset="0"/>
              </a:endParaRPr>
            </a:p>
          </p:txBody>
        </p:sp>
      </p:grpSp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598488" y="5275700"/>
            <a:ext cx="7867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Hang onto that dream as we proceed…</a:t>
            </a:r>
            <a:endParaRPr lang="en-US" i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57"/>
    </mc:Choice>
    <mc:Fallback xmlns="">
      <p:transition spd="slow" advTm="105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598488" y="2316020"/>
            <a:ext cx="426948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Draw a perpendicular </a:t>
            </a:r>
          </a:p>
          <a:p>
            <a:pPr eaLnBrk="1" hangingPunct="1"/>
            <a:r>
              <a:rPr lang="en-US" sz="3200" dirty="0" smtClean="0">
                <a:latin typeface="Calibri" pitchFamily="34" charset="0"/>
              </a:rPr>
              <a:t>to the hypotenuse AB </a:t>
            </a:r>
          </a:p>
          <a:p>
            <a:pPr eaLnBrk="1" hangingPunct="1"/>
            <a:r>
              <a:rPr lang="en-US" sz="3200" dirty="0" smtClean="0">
                <a:latin typeface="Calibri" pitchFamily="34" charset="0"/>
              </a:rPr>
              <a:t>through the vertex 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dirty="0" smtClean="0">
                <a:latin typeface="Calibri" pitchFamily="34" charset="0"/>
              </a:rPr>
              <a:t>of the right angle at </a:t>
            </a:r>
            <a:r>
              <a:rPr lang="en-US" sz="3200" b="1" dirty="0" smtClean="0">
                <a:latin typeface="Calibri" pitchFamily="34" charset="0"/>
              </a:rPr>
              <a:t>C.</a:t>
            </a: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598488" y="462960"/>
            <a:ext cx="78676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We’ll partition </a:t>
            </a:r>
            <a:r>
              <a:rPr lang="en-US" sz="3200" dirty="0">
                <a:latin typeface="Calibri" pitchFamily="34" charset="0"/>
                <a:sym typeface="Symbol"/>
              </a:rPr>
              <a:t></a:t>
            </a:r>
            <a:r>
              <a:rPr lang="en-US" sz="3200" dirty="0">
                <a:latin typeface="Calibri" pitchFamily="34" charset="0"/>
              </a:rPr>
              <a:t>ABC </a:t>
            </a:r>
            <a:r>
              <a:rPr lang="en-US" sz="3200" dirty="0" smtClean="0">
                <a:latin typeface="Calibri" pitchFamily="34" charset="0"/>
              </a:rPr>
              <a:t>into </a:t>
            </a:r>
            <a:r>
              <a:rPr lang="en-US" sz="3200" b="1" dirty="0" smtClean="0">
                <a:latin typeface="Calibri" pitchFamily="34" charset="0"/>
              </a:rPr>
              <a:t>3 similar right triangles</a:t>
            </a:r>
            <a:r>
              <a:rPr lang="en-US" sz="3200" dirty="0" smtClean="0">
                <a:latin typeface="Calibri" pitchFamily="34" charset="0"/>
              </a:rPr>
              <a:t> and use the </a:t>
            </a:r>
            <a:r>
              <a:rPr lang="en-US" sz="3200" b="1" dirty="0" smtClean="0">
                <a:latin typeface="Calibri" pitchFamily="34" charset="0"/>
              </a:rPr>
              <a:t>equal ratios </a:t>
            </a:r>
            <a:r>
              <a:rPr lang="en-US" sz="3200" dirty="0" smtClean="0">
                <a:latin typeface="Calibri" pitchFamily="34" charset="0"/>
              </a:rPr>
              <a:t>of their corresponding parts in our proof.</a:t>
            </a:r>
            <a:endParaRPr lang="en-US" sz="3200" b="1" i="1" baseline="30000" dirty="0">
              <a:latin typeface="Calibri" pitchFamily="34" charset="0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7298605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7" name="Freeform 3"/>
          <p:cNvSpPr>
            <a:spLocks noChangeAspect="1"/>
          </p:cNvSpPr>
          <p:nvPr/>
        </p:nvSpPr>
        <p:spPr bwMode="auto">
          <a:xfrm>
            <a:off x="5149343" y="2618839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67969" y="2252289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A</a:t>
            </a:r>
            <a:endParaRPr lang="en-US" b="1">
              <a:latin typeface="Calibri" pitchFamily="34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22776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C</a:t>
            </a:r>
            <a:endParaRPr lang="en-US" b="1">
              <a:latin typeface="Calibri" pitchFamily="34" charset="0"/>
            </a:endParaRPr>
          </a:p>
        </p:txBody>
      </p: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5146910" y="3726529"/>
            <a:ext cx="168647" cy="164941"/>
            <a:chOff x="6934200" y="5181600"/>
            <a:chExt cx="304800" cy="304800"/>
          </a:xfrm>
        </p:grpSpPr>
        <p:cxnSp>
          <p:nvCxnSpPr>
            <p:cNvPr id="14" name="Straight Connector 13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306962" y="2209800"/>
            <a:ext cx="2507632" cy="711599"/>
            <a:chOff x="5175996" y="2413000"/>
            <a:chExt cx="2507632" cy="711599"/>
          </a:xfrm>
        </p:grpSpPr>
        <p:sp>
          <p:nvSpPr>
            <p:cNvPr id="23" name="Right Brace 22"/>
            <p:cNvSpPr/>
            <p:nvPr/>
          </p:nvSpPr>
          <p:spPr>
            <a:xfrm rot="18064265">
              <a:off x="6226113" y="1667084"/>
              <a:ext cx="407398" cy="25076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8"/>
            <p:cNvSpPr txBox="1">
              <a:spLocks noChangeArrowheads="1"/>
            </p:cNvSpPr>
            <p:nvPr/>
          </p:nvSpPr>
          <p:spPr bwMode="auto">
            <a:xfrm>
              <a:off x="6420736" y="2413000"/>
              <a:ext cx="310264" cy="288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c</a:t>
              </a:r>
              <a:endParaRPr lang="en-US" sz="1600" i="1" dirty="0">
                <a:latin typeface="Calibri" pitchFamily="34" charset="0"/>
              </a:endParaRPr>
            </a:p>
          </p:txBody>
        </p:sp>
      </p:grp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5999160" y="3890688"/>
            <a:ext cx="310264" cy="28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a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4836646" y="3104831"/>
            <a:ext cx="310264" cy="28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>
                <a:latin typeface="Calibri" pitchFamily="34" charset="0"/>
              </a:rPr>
              <a:t>b</a:t>
            </a:r>
            <a:endParaRPr lang="en-US" sz="1600" i="1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4971257" y="3137694"/>
            <a:ext cx="938212" cy="57785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5720251" y="2537284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D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24513" y="3038475"/>
            <a:ext cx="203200" cy="165100"/>
            <a:chOff x="5624513" y="3038475"/>
            <a:chExt cx="203200" cy="165100"/>
          </a:xfrm>
        </p:grpSpPr>
        <p:cxnSp>
          <p:nvCxnSpPr>
            <p:cNvPr id="20" name="Straight Connector 19"/>
            <p:cNvCxnSpPr/>
            <p:nvPr/>
          </p:nvCxnSpPr>
          <p:spPr bwMode="auto">
            <a:xfrm rot="1920000">
              <a:off x="5624513" y="3148013"/>
              <a:ext cx="171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 rot="18120000">
              <a:off x="5745163" y="3121025"/>
              <a:ext cx="165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98489" y="4661522"/>
            <a:ext cx="39364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That perpendicular intersects AB at a point we’ll call </a:t>
            </a:r>
            <a:r>
              <a:rPr lang="en-US" sz="3200" b="1" dirty="0" smtClean="0">
                <a:latin typeface="Calibri" pitchFamily="34" charset="0"/>
              </a:rPr>
              <a:t>D</a:t>
            </a:r>
            <a:r>
              <a:rPr lang="en-US" sz="3200" dirty="0" smtClean="0">
                <a:latin typeface="Calibri" pitchFamily="34" charset="0"/>
              </a:rPr>
              <a:t>.</a:t>
            </a:r>
            <a:endParaRPr lang="en-US" sz="3200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859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77"/>
    </mc:Choice>
    <mc:Fallback xmlns="">
      <p:transition spd="slow" advTm="170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11"/>
          <p:cNvSpPr txBox="1">
            <a:spLocks noChangeArrowheads="1"/>
          </p:cNvSpPr>
          <p:nvPr/>
        </p:nvSpPr>
        <p:spPr bwMode="auto">
          <a:xfrm>
            <a:off x="598488" y="2821153"/>
            <a:ext cx="376624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  <a:sym typeface="Symbol"/>
              </a:rPr>
              <a:t>ACD</a:t>
            </a:r>
            <a:r>
              <a:rPr lang="en-US" sz="3200" dirty="0" smtClean="0">
                <a:latin typeface="Calibri" pitchFamily="34" charset="0"/>
                <a:sym typeface="Symbol"/>
              </a:rPr>
              <a:t>, the little one</a:t>
            </a:r>
            <a:br>
              <a:rPr lang="en-US" sz="3200" dirty="0" smtClean="0">
                <a:latin typeface="Calibri" pitchFamily="34" charset="0"/>
                <a:sym typeface="Symbol"/>
              </a:rPr>
            </a:br>
            <a:r>
              <a:rPr lang="en-US" sz="3200" dirty="0" smtClean="0">
                <a:latin typeface="Calibri" pitchFamily="34" charset="0"/>
                <a:sym typeface="Symbol"/>
              </a:rPr>
              <a:t>that contains A,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598488" y="541338"/>
            <a:ext cx="7867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Now we have </a:t>
            </a:r>
            <a:r>
              <a:rPr lang="en-US" sz="3200" b="1" dirty="0" smtClean="0">
                <a:latin typeface="Calibri" pitchFamily="34" charset="0"/>
              </a:rPr>
              <a:t>3 similar right triangles: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7298605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7" name="Freeform 3"/>
          <p:cNvSpPr>
            <a:spLocks noChangeAspect="1"/>
          </p:cNvSpPr>
          <p:nvPr/>
        </p:nvSpPr>
        <p:spPr bwMode="auto">
          <a:xfrm>
            <a:off x="5149343" y="2618839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67969" y="2252289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A</a:t>
            </a:r>
            <a:endParaRPr lang="en-US" b="1">
              <a:latin typeface="Calibri" pitchFamily="34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22776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C</a:t>
            </a:r>
            <a:endParaRPr lang="en-US" b="1">
              <a:latin typeface="Calibri" pitchFamily="34" charset="0"/>
            </a:endParaRPr>
          </a:p>
        </p:txBody>
      </p: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5146910" y="3726529"/>
            <a:ext cx="168647" cy="164941"/>
            <a:chOff x="6934200" y="5181600"/>
            <a:chExt cx="304800" cy="304800"/>
          </a:xfrm>
        </p:grpSpPr>
        <p:cxnSp>
          <p:nvCxnSpPr>
            <p:cNvPr id="14" name="Straight Connector 13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6154036" y="2781300"/>
            <a:ext cx="3102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1600" i="1" dirty="0">
              <a:latin typeface="Calibri" pitchFamily="34" charset="0"/>
            </a:endParaRPr>
          </a:p>
        </p:txBody>
      </p: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5999160" y="3890688"/>
            <a:ext cx="310264" cy="28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>
                <a:latin typeface="Calibri" pitchFamily="34" charset="0"/>
              </a:rPr>
              <a:t>a</a:t>
            </a:r>
            <a:endParaRPr lang="en-US" sz="1600" i="1">
              <a:latin typeface="Calibri" pitchFamily="34" charset="0"/>
            </a:endParaRP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4836646" y="3104831"/>
            <a:ext cx="310264" cy="28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>
                <a:latin typeface="Calibri" pitchFamily="34" charset="0"/>
              </a:rPr>
              <a:t>b</a:t>
            </a:r>
            <a:endParaRPr lang="en-US" sz="1600" i="1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4971257" y="3137694"/>
            <a:ext cx="938212" cy="5778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5798629" y="265485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D</a:t>
            </a:r>
            <a:endParaRPr lang="en-US" b="1"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24513" y="3038475"/>
            <a:ext cx="203200" cy="165100"/>
            <a:chOff x="5624513" y="3038475"/>
            <a:chExt cx="203200" cy="165100"/>
          </a:xfrm>
        </p:grpSpPr>
        <p:cxnSp>
          <p:nvCxnSpPr>
            <p:cNvPr id="20" name="Straight Connector 19"/>
            <p:cNvCxnSpPr/>
            <p:nvPr/>
          </p:nvCxnSpPr>
          <p:spPr bwMode="auto">
            <a:xfrm rot="1920000">
              <a:off x="5624513" y="3148013"/>
              <a:ext cx="171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 rot="18120000">
              <a:off x="5745163" y="3121025"/>
              <a:ext cx="165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98488" y="1385524"/>
            <a:ext cx="75396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latin typeface="Calibri" pitchFamily="34" charset="0"/>
                <a:sym typeface="Symbol"/>
              </a:rPr>
              <a:t>ABC</a:t>
            </a:r>
            <a:r>
              <a:rPr lang="en-US" sz="3200" dirty="0" smtClean="0">
                <a:latin typeface="Calibri" pitchFamily="34" charset="0"/>
                <a:sym typeface="Symbol"/>
              </a:rPr>
              <a:t>, the big one we started with, </a:t>
            </a:r>
            <a:br>
              <a:rPr lang="en-US" sz="3200" dirty="0" smtClean="0">
                <a:latin typeface="Calibri" pitchFamily="34" charset="0"/>
                <a:sym typeface="Symbol"/>
              </a:rPr>
            </a:br>
            <a:r>
              <a:rPr lang="en-US" sz="3200" dirty="0" smtClean="0">
                <a:latin typeface="Calibri" pitchFamily="34" charset="0"/>
                <a:sym typeface="Symbol"/>
              </a:rPr>
              <a:t>containing A and </a:t>
            </a:r>
            <a:r>
              <a:rPr lang="en-US" sz="3200" dirty="0">
                <a:latin typeface="Calibri" pitchFamily="34" charset="0"/>
                <a:sym typeface="Symbol"/>
              </a:rPr>
              <a:t></a:t>
            </a:r>
            <a:r>
              <a:rPr lang="en-US" sz="3200" dirty="0" smtClean="0">
                <a:latin typeface="Calibri" pitchFamily="34" charset="0"/>
                <a:sym typeface="Symbol"/>
              </a:rPr>
              <a:t>B,</a:t>
            </a: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598487" y="4256782"/>
            <a:ext cx="507284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  <a:sym typeface="Symbol"/>
              </a:rPr>
              <a:t>and </a:t>
            </a:r>
            <a:r>
              <a:rPr lang="en-US" sz="3200" b="1" dirty="0" smtClean="0">
                <a:latin typeface="Calibri" pitchFamily="34" charset="0"/>
                <a:sym typeface="Symbol"/>
              </a:rPr>
              <a:t>BCD</a:t>
            </a:r>
            <a:r>
              <a:rPr lang="en-US" sz="3200" dirty="0" smtClean="0">
                <a:latin typeface="Calibri" pitchFamily="34" charset="0"/>
                <a:sym typeface="Symbol"/>
              </a:rPr>
              <a:t>, </a:t>
            </a:r>
            <a:br>
              <a:rPr lang="en-US" sz="3200" dirty="0" smtClean="0">
                <a:latin typeface="Calibri" pitchFamily="34" charset="0"/>
                <a:sym typeface="Symbol"/>
              </a:rPr>
            </a:br>
            <a:r>
              <a:rPr lang="en-US" sz="3200" dirty="0" smtClean="0">
                <a:latin typeface="Calibri" pitchFamily="34" charset="0"/>
                <a:sym typeface="Symbol"/>
              </a:rPr>
              <a:t>the other little one</a:t>
            </a:r>
            <a:br>
              <a:rPr lang="en-US" sz="3200" dirty="0" smtClean="0">
                <a:latin typeface="Calibri" pitchFamily="34" charset="0"/>
                <a:sym typeface="Symbol"/>
              </a:rPr>
            </a:br>
            <a:r>
              <a:rPr lang="en-US" sz="3200" dirty="0" smtClean="0">
                <a:latin typeface="Calibri" pitchFamily="34" charset="0"/>
                <a:sym typeface="Symbol"/>
              </a:rPr>
              <a:t>that contains B.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28" name="Right Brace 27"/>
          <p:cNvSpPr/>
          <p:nvPr/>
        </p:nvSpPr>
        <p:spPr>
          <a:xfrm rot="18064265">
            <a:off x="6357079" y="1463884"/>
            <a:ext cx="407398" cy="250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18"/>
          <p:cNvSpPr txBox="1">
            <a:spLocks noChangeArrowheads="1"/>
          </p:cNvSpPr>
          <p:nvPr/>
        </p:nvSpPr>
        <p:spPr bwMode="auto">
          <a:xfrm>
            <a:off x="6551702" y="2209800"/>
            <a:ext cx="310264" cy="28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c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25" name="Freeform 3"/>
          <p:cNvSpPr>
            <a:spLocks noChangeAspect="1"/>
          </p:cNvSpPr>
          <p:nvPr/>
        </p:nvSpPr>
        <p:spPr bwMode="auto">
          <a:xfrm>
            <a:off x="5138948" y="2611939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 rot="5400000">
            <a:off x="5453389" y="2874963"/>
            <a:ext cx="203200" cy="165100"/>
            <a:chOff x="5624513" y="3038475"/>
            <a:chExt cx="203200" cy="165100"/>
          </a:xfrm>
        </p:grpSpPr>
        <p:cxnSp>
          <p:nvCxnSpPr>
            <p:cNvPr id="34" name="Straight Connector 33"/>
            <p:cNvCxnSpPr/>
            <p:nvPr/>
          </p:nvCxnSpPr>
          <p:spPr bwMode="auto">
            <a:xfrm rot="1920000">
              <a:off x="5624513" y="3148013"/>
              <a:ext cx="171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18120000">
              <a:off x="5745163" y="3121025"/>
              <a:ext cx="165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reeform 26"/>
          <p:cNvSpPr/>
          <p:nvPr/>
        </p:nvSpPr>
        <p:spPr>
          <a:xfrm>
            <a:off x="5137709" y="2614388"/>
            <a:ext cx="574589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133040" y="2950401"/>
            <a:ext cx="2162432" cy="939114"/>
          </a:xfrm>
          <a:custGeom>
            <a:avLst/>
            <a:gdLst>
              <a:gd name="connsiteX0" fmla="*/ 2162432 w 2162432"/>
              <a:gd name="connsiteY0" fmla="*/ 939114 h 939114"/>
              <a:gd name="connsiteX1" fmla="*/ 0 w 2162432"/>
              <a:gd name="connsiteY1" fmla="*/ 939114 h 939114"/>
              <a:gd name="connsiteX2" fmla="*/ 580768 w 2162432"/>
              <a:gd name="connsiteY2" fmla="*/ 0 h 939114"/>
              <a:gd name="connsiteX3" fmla="*/ 2162432 w 2162432"/>
              <a:gd name="connsiteY3" fmla="*/ 939114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432" h="939114">
                <a:moveTo>
                  <a:pt x="2162432" y="939114"/>
                </a:moveTo>
                <a:lnTo>
                  <a:pt x="0" y="939114"/>
                </a:lnTo>
                <a:lnTo>
                  <a:pt x="580768" y="0"/>
                </a:lnTo>
                <a:lnTo>
                  <a:pt x="2162432" y="939114"/>
                </a:lnTo>
                <a:close/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79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89"/>
    </mc:Choice>
    <mc:Fallback xmlns="">
      <p:transition spd="slow" advTm="209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  <p:bldP spid="24" grpId="0"/>
      <p:bldP spid="25" grpId="0" animBg="1"/>
      <p:bldP spid="27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11"/>
          <p:cNvSpPr txBox="1">
            <a:spLocks noChangeArrowheads="1"/>
          </p:cNvSpPr>
          <p:nvPr/>
        </p:nvSpPr>
        <p:spPr bwMode="auto">
          <a:xfrm>
            <a:off x="598488" y="4746608"/>
            <a:ext cx="47832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  <a:sym typeface="Symbol"/>
              </a:rPr>
              <a:t>And each triangle contains either A or B or both.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598488" y="541338"/>
            <a:ext cx="78676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We know </a:t>
            </a:r>
            <a:r>
              <a:rPr lang="en-US" sz="3200" b="1" dirty="0" smtClean="0">
                <a:latin typeface="Calibri" pitchFamily="34" charset="0"/>
              </a:rPr>
              <a:t>all 3 triangles are  similar </a:t>
            </a:r>
            <a:r>
              <a:rPr lang="en-US" sz="3200" dirty="0" smtClean="0">
                <a:latin typeface="Calibri" pitchFamily="34" charset="0"/>
              </a:rPr>
              <a:t>by AA: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3200" i="1" dirty="0" smtClean="0">
                <a:latin typeface="Calibri" pitchFamily="34" charset="0"/>
              </a:rPr>
              <a:t>two pairs of equal corresponding angles make similar triangles.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7298605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7" name="Freeform 3"/>
          <p:cNvSpPr>
            <a:spLocks noChangeAspect="1"/>
          </p:cNvSpPr>
          <p:nvPr/>
        </p:nvSpPr>
        <p:spPr bwMode="auto">
          <a:xfrm>
            <a:off x="5146675" y="2600832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468872" y="2893203"/>
            <a:ext cx="165100" cy="171450"/>
            <a:chOff x="5276486" y="2929430"/>
            <a:chExt cx="165100" cy="171450"/>
          </a:xfrm>
        </p:grpSpPr>
        <p:cxnSp>
          <p:nvCxnSpPr>
            <p:cNvPr id="38" name="Straight Connector 37"/>
            <p:cNvCxnSpPr/>
            <p:nvPr/>
          </p:nvCxnSpPr>
          <p:spPr bwMode="auto">
            <a:xfrm rot="7320000">
              <a:off x="5246323" y="3015155"/>
              <a:ext cx="171450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rot="1920000">
              <a:off x="5276486" y="3085453"/>
              <a:ext cx="165100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176584" y="3710205"/>
            <a:ext cx="168275" cy="165100"/>
            <a:chOff x="5325599" y="3878263"/>
            <a:chExt cx="168275" cy="165100"/>
          </a:xfrm>
        </p:grpSpPr>
        <p:cxnSp>
          <p:nvCxnSpPr>
            <p:cNvPr id="32" name="Straight Connector 31"/>
            <p:cNvCxnSpPr/>
            <p:nvPr/>
          </p:nvCxnSpPr>
          <p:spPr bwMode="auto">
            <a:xfrm rot="10800000">
              <a:off x="5325599" y="3878263"/>
              <a:ext cx="168275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rot="16200000">
              <a:off x="5384800" y="3960813"/>
              <a:ext cx="165100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67969" y="2252289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A</a:t>
            </a:r>
            <a:endParaRPr lang="en-US" b="1">
              <a:latin typeface="Calibri" pitchFamily="34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22776" y="382911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C</a:t>
            </a:r>
            <a:endParaRPr lang="en-US" b="1">
              <a:latin typeface="Calibri" pitchFamily="34" charset="0"/>
            </a:endParaRPr>
          </a:p>
        </p:txBody>
      </p: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5146910" y="3726529"/>
            <a:ext cx="168647" cy="164941"/>
            <a:chOff x="6934200" y="5181600"/>
            <a:chExt cx="304800" cy="304800"/>
          </a:xfrm>
        </p:grpSpPr>
        <p:cxnSp>
          <p:nvCxnSpPr>
            <p:cNvPr id="14" name="Straight Connector 13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5999160" y="3890688"/>
            <a:ext cx="310264" cy="28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>
                <a:latin typeface="Calibri" pitchFamily="34" charset="0"/>
              </a:rPr>
              <a:t>a</a:t>
            </a:r>
            <a:endParaRPr lang="en-US" sz="1600" i="1">
              <a:latin typeface="Calibri" pitchFamily="34" charset="0"/>
            </a:endParaRP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4836646" y="3104831"/>
            <a:ext cx="310264" cy="28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b</a:t>
            </a:r>
            <a:endParaRPr lang="en-US" sz="1600" i="1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5400000">
            <a:off x="4971257" y="3137694"/>
            <a:ext cx="938212" cy="57785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5798629" y="2654851"/>
            <a:ext cx="310264" cy="204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D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643563" y="3053766"/>
            <a:ext cx="171450" cy="165100"/>
            <a:chOff x="5806446" y="3208629"/>
            <a:chExt cx="171450" cy="165100"/>
          </a:xfrm>
        </p:grpSpPr>
        <p:cxnSp>
          <p:nvCxnSpPr>
            <p:cNvPr id="35" name="Straight Connector 34"/>
            <p:cNvCxnSpPr/>
            <p:nvPr/>
          </p:nvCxnSpPr>
          <p:spPr bwMode="auto">
            <a:xfrm rot="1920000">
              <a:off x="5806446" y="3309833"/>
              <a:ext cx="171450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8120000">
              <a:off x="5885727" y="3291179"/>
              <a:ext cx="165100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624513" y="3038475"/>
            <a:ext cx="203200" cy="165100"/>
            <a:chOff x="5624513" y="3038475"/>
            <a:chExt cx="203200" cy="165100"/>
          </a:xfrm>
        </p:grpSpPr>
        <p:cxnSp>
          <p:nvCxnSpPr>
            <p:cNvPr id="20" name="Straight Connector 19"/>
            <p:cNvCxnSpPr/>
            <p:nvPr/>
          </p:nvCxnSpPr>
          <p:spPr bwMode="auto">
            <a:xfrm rot="1920000">
              <a:off x="5624513" y="3148013"/>
              <a:ext cx="171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 rot="18120000">
              <a:off x="5745163" y="3121025"/>
              <a:ext cx="165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11"/>
          <p:cNvSpPr txBox="1">
            <a:spLocks noChangeArrowheads="1"/>
          </p:cNvSpPr>
          <p:nvPr/>
        </p:nvSpPr>
        <p:spPr bwMode="auto">
          <a:xfrm>
            <a:off x="598488" y="2643973"/>
            <a:ext cx="404124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  <a:sym typeface="Symbol"/>
              </a:rPr>
              <a:t>Each triangle has a right angle, and all right angles are equal.</a:t>
            </a: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18064265">
            <a:off x="6357079" y="1463884"/>
            <a:ext cx="407398" cy="25076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6551702" y="2209800"/>
            <a:ext cx="310264" cy="28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c</a:t>
            </a:r>
            <a:endParaRPr lang="en-US" sz="1600" i="1" dirty="0">
              <a:latin typeface="Calibri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 rot="5400000">
            <a:off x="5458736" y="2869616"/>
            <a:ext cx="203200" cy="165100"/>
            <a:chOff x="5624513" y="3038475"/>
            <a:chExt cx="203200" cy="165100"/>
          </a:xfrm>
        </p:grpSpPr>
        <p:cxnSp>
          <p:nvCxnSpPr>
            <p:cNvPr id="28" name="Straight Connector 27"/>
            <p:cNvCxnSpPr/>
            <p:nvPr/>
          </p:nvCxnSpPr>
          <p:spPr bwMode="auto">
            <a:xfrm rot="1920000">
              <a:off x="5624513" y="3148013"/>
              <a:ext cx="171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rot="18120000">
              <a:off x="5745163" y="3121025"/>
              <a:ext cx="1651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Freeform 3"/>
          <p:cNvSpPr>
            <a:spLocks noChangeAspect="1"/>
          </p:cNvSpPr>
          <p:nvPr/>
        </p:nvSpPr>
        <p:spPr bwMode="auto">
          <a:xfrm>
            <a:off x="5151438" y="2621252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155854" y="2618017"/>
            <a:ext cx="574589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61176" y="2962655"/>
            <a:ext cx="2162432" cy="939114"/>
          </a:xfrm>
          <a:custGeom>
            <a:avLst/>
            <a:gdLst>
              <a:gd name="connsiteX0" fmla="*/ 2162432 w 2162432"/>
              <a:gd name="connsiteY0" fmla="*/ 939114 h 939114"/>
              <a:gd name="connsiteX1" fmla="*/ 0 w 2162432"/>
              <a:gd name="connsiteY1" fmla="*/ 939114 h 939114"/>
              <a:gd name="connsiteX2" fmla="*/ 580768 w 2162432"/>
              <a:gd name="connsiteY2" fmla="*/ 0 h 939114"/>
              <a:gd name="connsiteX3" fmla="*/ 2162432 w 2162432"/>
              <a:gd name="connsiteY3" fmla="*/ 939114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432" h="939114">
                <a:moveTo>
                  <a:pt x="2162432" y="939114"/>
                </a:moveTo>
                <a:lnTo>
                  <a:pt x="0" y="939114"/>
                </a:lnTo>
                <a:lnTo>
                  <a:pt x="580768" y="0"/>
                </a:lnTo>
                <a:lnTo>
                  <a:pt x="2162432" y="939114"/>
                </a:lnTo>
                <a:close/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81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87"/>
    </mc:Choice>
    <mc:Fallback xmlns="">
      <p:transition spd="slow" advTm="197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7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2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7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2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25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  <p:bldP spid="30" grpId="0" animBg="1"/>
      <p:bldP spid="44" grpId="0" animBg="1"/>
      <p:bldP spid="4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5156738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latin typeface="Calibri" pitchFamily="34" charset="0"/>
              </a:rPr>
              <a:t>B</a:t>
            </a:r>
            <a:endParaRPr lang="en-US" b="1">
              <a:latin typeface="Calibri" pitchFamily="34" charset="0"/>
            </a:endParaRPr>
          </a:p>
        </p:txBody>
      </p:sp>
      <p:sp>
        <p:nvSpPr>
          <p:cNvPr id="8" name="Freeform 3"/>
          <p:cNvSpPr>
            <a:spLocks noChangeAspect="1"/>
          </p:cNvSpPr>
          <p:nvPr/>
        </p:nvSpPr>
        <p:spPr bwMode="auto">
          <a:xfrm>
            <a:off x="3007476" y="2444671"/>
            <a:ext cx="2171849" cy="1274473"/>
          </a:xfrm>
          <a:custGeom>
            <a:avLst/>
            <a:gdLst>
              <a:gd name="T0" fmla="*/ 0 w 3600"/>
              <a:gd name="T1" fmla="*/ 0 h 2160"/>
              <a:gd name="T2" fmla="*/ 0 w 3600"/>
              <a:gd name="T3" fmla="*/ 1274273 h 2160"/>
              <a:gd name="T4" fmla="*/ 2171735 w 3600"/>
              <a:gd name="T5" fmla="*/ 1274273 h 2160"/>
              <a:gd name="T6" fmla="*/ 0 w 360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600"/>
              <a:gd name="T13" fmla="*/ 0 h 2160"/>
              <a:gd name="T14" fmla="*/ 3600 w 360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00" h="2160">
                <a:moveTo>
                  <a:pt x="0" y="0"/>
                </a:moveTo>
                <a:lnTo>
                  <a:pt x="0" y="2160"/>
                </a:lnTo>
                <a:lnTo>
                  <a:pt x="3600" y="216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26102" y="2078121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A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680909" y="3619727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3005043" y="3552361"/>
            <a:ext cx="168647" cy="164941"/>
            <a:chOff x="6934200" y="5181600"/>
            <a:chExt cx="304800" cy="304800"/>
          </a:xfrm>
          <a:noFill/>
        </p:grpSpPr>
        <p:cxnSp>
          <p:nvCxnSpPr>
            <p:cNvPr id="20" name="Straight Connector 19"/>
            <p:cNvCxnSpPr/>
            <p:nvPr/>
          </p:nvCxnSpPr>
          <p:spPr>
            <a:xfrm rot="10800000">
              <a:off x="6933775" y="5180369"/>
              <a:ext cx="304128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7085356" y="5332916"/>
              <a:ext cx="305094" cy="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20"/>
          <p:cNvSpPr txBox="1">
            <a:spLocks noChangeArrowheads="1"/>
          </p:cNvSpPr>
          <p:nvPr/>
        </p:nvSpPr>
        <p:spPr bwMode="auto">
          <a:xfrm>
            <a:off x="3857293" y="3618984"/>
            <a:ext cx="310264" cy="288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a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13" name="TextBox 21"/>
          <p:cNvSpPr txBox="1">
            <a:spLocks noChangeArrowheads="1"/>
          </p:cNvSpPr>
          <p:nvPr/>
        </p:nvSpPr>
        <p:spPr bwMode="auto">
          <a:xfrm>
            <a:off x="2694779" y="2930663"/>
            <a:ext cx="310264" cy="288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i="1" dirty="0">
                <a:latin typeface="Calibri" pitchFamily="34" charset="0"/>
              </a:rPr>
              <a:t>b</a:t>
            </a:r>
            <a:endParaRPr lang="en-US" sz="1600" i="1" dirty="0">
              <a:latin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2829390" y="2963526"/>
            <a:ext cx="938212" cy="577850"/>
          </a:xfrm>
          <a:prstGeom prst="line">
            <a:avLst/>
          </a:prstGeom>
          <a:solidFill>
            <a:srgbClr val="CCECFF"/>
          </a:solidFill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3656762" y="2480683"/>
            <a:ext cx="310264" cy="2042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D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482646" y="2864307"/>
            <a:ext cx="203200" cy="165100"/>
            <a:chOff x="3482646" y="2864307"/>
            <a:chExt cx="203200" cy="165100"/>
          </a:xfrm>
        </p:grpSpPr>
        <p:cxnSp>
          <p:nvCxnSpPr>
            <p:cNvPr id="16" name="Straight Connector 15"/>
            <p:cNvCxnSpPr/>
            <p:nvPr/>
          </p:nvCxnSpPr>
          <p:spPr bwMode="auto">
            <a:xfrm rot="1920000">
              <a:off x="3482646" y="2973845"/>
              <a:ext cx="17145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rot="18120000">
              <a:off x="3603296" y="2946857"/>
              <a:ext cx="16510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 rot="5400000">
            <a:off x="3318246" y="2699424"/>
            <a:ext cx="203200" cy="165100"/>
            <a:chOff x="3482646" y="2864307"/>
            <a:chExt cx="203200" cy="165100"/>
          </a:xfrm>
        </p:grpSpPr>
        <p:cxnSp>
          <p:nvCxnSpPr>
            <p:cNvPr id="43" name="Straight Connector 42"/>
            <p:cNvCxnSpPr/>
            <p:nvPr/>
          </p:nvCxnSpPr>
          <p:spPr bwMode="auto">
            <a:xfrm rot="1920000">
              <a:off x="3482646" y="2973845"/>
              <a:ext cx="17145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 rot="18120000">
              <a:off x="3603296" y="2946857"/>
              <a:ext cx="165100" cy="0"/>
            </a:xfrm>
            <a:prstGeom prst="line">
              <a:avLst/>
            </a:prstGeom>
            <a:solidFill>
              <a:srgbClr val="CCEC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430218" y="2447089"/>
            <a:ext cx="574589" cy="1278924"/>
            <a:chOff x="2430218" y="2443690"/>
            <a:chExt cx="574589" cy="1278924"/>
          </a:xfrm>
        </p:grpSpPr>
        <p:sp>
          <p:nvSpPr>
            <p:cNvPr id="40" name="Freeform 39"/>
            <p:cNvSpPr/>
            <p:nvPr/>
          </p:nvSpPr>
          <p:spPr>
            <a:xfrm flipH="1">
              <a:off x="2430218" y="2443690"/>
              <a:ext cx="574589" cy="1278924"/>
            </a:xfrm>
            <a:custGeom>
              <a:avLst/>
              <a:gdLst>
                <a:gd name="connsiteX0" fmla="*/ 0 w 574589"/>
                <a:gd name="connsiteY0" fmla="*/ 0 h 1278924"/>
                <a:gd name="connsiteX1" fmla="*/ 0 w 574589"/>
                <a:gd name="connsiteY1" fmla="*/ 1278924 h 1278924"/>
                <a:gd name="connsiteX2" fmla="*/ 574589 w 574589"/>
                <a:gd name="connsiteY2" fmla="*/ 339811 h 1278924"/>
                <a:gd name="connsiteX3" fmla="*/ 0 w 574589"/>
                <a:gd name="connsiteY3" fmla="*/ 0 h 12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589" h="1278924">
                  <a:moveTo>
                    <a:pt x="0" y="0"/>
                  </a:moveTo>
                  <a:lnTo>
                    <a:pt x="0" y="1278924"/>
                  </a:lnTo>
                  <a:lnTo>
                    <a:pt x="574589" y="3398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/>
            <p:cNvGrpSpPr/>
            <p:nvPr/>
          </p:nvGrpSpPr>
          <p:grpSpPr>
            <a:xfrm rot="16200000" flipH="1">
              <a:off x="2494100" y="2704006"/>
              <a:ext cx="203200" cy="165100"/>
              <a:chOff x="3482646" y="2864307"/>
              <a:chExt cx="203200" cy="165100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 rot="1920000">
                <a:off x="3482646" y="2973845"/>
                <a:ext cx="17145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18120000">
                <a:off x="3603296" y="2946857"/>
                <a:ext cx="16510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Straight Arrow Connector 49"/>
          <p:cNvCxnSpPr>
            <a:endCxn id="25" idx="3"/>
          </p:cNvCxnSpPr>
          <p:nvPr/>
        </p:nvCxnSpPr>
        <p:spPr>
          <a:xfrm flipH="1">
            <a:off x="982178" y="2808672"/>
            <a:ext cx="1448040" cy="9349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612262" y="1917041"/>
            <a:ext cx="1087392" cy="2162432"/>
            <a:chOff x="3612262" y="1906155"/>
            <a:chExt cx="1087392" cy="2162432"/>
          </a:xfrm>
        </p:grpSpPr>
        <p:sp>
          <p:nvSpPr>
            <p:cNvPr id="80" name="Freeform 79"/>
            <p:cNvSpPr/>
            <p:nvPr/>
          </p:nvSpPr>
          <p:spPr>
            <a:xfrm rot="14503048" flipH="1">
              <a:off x="3148881" y="2517814"/>
              <a:ext cx="2162432" cy="939114"/>
            </a:xfrm>
            <a:custGeom>
              <a:avLst/>
              <a:gdLst>
                <a:gd name="connsiteX0" fmla="*/ 2162432 w 2162432"/>
                <a:gd name="connsiteY0" fmla="*/ 939114 h 939114"/>
                <a:gd name="connsiteX1" fmla="*/ 0 w 2162432"/>
                <a:gd name="connsiteY1" fmla="*/ 939114 h 939114"/>
                <a:gd name="connsiteX2" fmla="*/ 580768 w 2162432"/>
                <a:gd name="connsiteY2" fmla="*/ 0 h 939114"/>
                <a:gd name="connsiteX3" fmla="*/ 2162432 w 2162432"/>
                <a:gd name="connsiteY3" fmla="*/ 939114 h 9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432" h="939114">
                  <a:moveTo>
                    <a:pt x="2162432" y="939114"/>
                  </a:moveTo>
                  <a:lnTo>
                    <a:pt x="0" y="939114"/>
                  </a:lnTo>
                  <a:lnTo>
                    <a:pt x="580768" y="0"/>
                  </a:lnTo>
                  <a:lnTo>
                    <a:pt x="2162432" y="939114"/>
                  </a:lnTo>
                  <a:close/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20"/>
            <p:cNvGrpSpPr>
              <a:grpSpLocks/>
            </p:cNvGrpSpPr>
            <p:nvPr/>
          </p:nvGrpSpPr>
          <p:grpSpPr bwMode="auto">
            <a:xfrm rot="1843048">
              <a:off x="3612262" y="2656180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86" name="Straight Connector 85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0" name="Straight Arrow Connector 89"/>
          <p:cNvCxnSpPr>
            <a:stCxn id="80" idx="2"/>
            <a:endCxn id="32" idx="2"/>
          </p:cNvCxnSpPr>
          <p:nvPr/>
        </p:nvCxnSpPr>
        <p:spPr>
          <a:xfrm>
            <a:off x="3579473" y="2780037"/>
            <a:ext cx="2864859" cy="9215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11"/>
          <p:cNvSpPr txBox="1">
            <a:spLocks noChangeArrowheads="1"/>
          </p:cNvSpPr>
          <p:nvPr/>
        </p:nvSpPr>
        <p:spPr bwMode="auto">
          <a:xfrm>
            <a:off x="598488" y="432064"/>
            <a:ext cx="78676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alibri" pitchFamily="34" charset="0"/>
              </a:rPr>
              <a:t>Reflection, translation, and rotation enable a nice arrangement of our 3 similar triangles.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2993782" y="2444671"/>
            <a:ext cx="574589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989113" y="2780684"/>
            <a:ext cx="2162432" cy="939114"/>
          </a:xfrm>
          <a:custGeom>
            <a:avLst/>
            <a:gdLst>
              <a:gd name="connsiteX0" fmla="*/ 2162432 w 2162432"/>
              <a:gd name="connsiteY0" fmla="*/ 939114 h 939114"/>
              <a:gd name="connsiteX1" fmla="*/ 0 w 2162432"/>
              <a:gd name="connsiteY1" fmla="*/ 939114 h 939114"/>
              <a:gd name="connsiteX2" fmla="*/ 580768 w 2162432"/>
              <a:gd name="connsiteY2" fmla="*/ 0 h 939114"/>
              <a:gd name="connsiteX3" fmla="*/ 2162432 w 2162432"/>
              <a:gd name="connsiteY3" fmla="*/ 939114 h 93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432" h="939114">
                <a:moveTo>
                  <a:pt x="2162432" y="939114"/>
                </a:moveTo>
                <a:lnTo>
                  <a:pt x="0" y="939114"/>
                </a:lnTo>
                <a:lnTo>
                  <a:pt x="580768" y="0"/>
                </a:lnTo>
                <a:lnTo>
                  <a:pt x="2162432" y="939114"/>
                </a:lnTo>
                <a:close/>
              </a:path>
            </a:pathLst>
          </a:cu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/>
          <p:cNvGrpSpPr/>
          <p:nvPr/>
        </p:nvGrpSpPr>
        <p:grpSpPr>
          <a:xfrm rot="-660000">
            <a:off x="6475076" y="2718748"/>
            <a:ext cx="1087392" cy="2162432"/>
            <a:chOff x="3612262" y="1906155"/>
            <a:chExt cx="1087392" cy="2162432"/>
          </a:xfrm>
        </p:grpSpPr>
        <p:sp>
          <p:nvSpPr>
            <p:cNvPr id="111" name="Freeform 110"/>
            <p:cNvSpPr/>
            <p:nvPr/>
          </p:nvSpPr>
          <p:spPr>
            <a:xfrm rot="14503048" flipH="1">
              <a:off x="3148881" y="2517814"/>
              <a:ext cx="2162432" cy="939114"/>
            </a:xfrm>
            <a:custGeom>
              <a:avLst/>
              <a:gdLst>
                <a:gd name="connsiteX0" fmla="*/ 2162432 w 2162432"/>
                <a:gd name="connsiteY0" fmla="*/ 939114 h 939114"/>
                <a:gd name="connsiteX1" fmla="*/ 0 w 2162432"/>
                <a:gd name="connsiteY1" fmla="*/ 939114 h 939114"/>
                <a:gd name="connsiteX2" fmla="*/ 580768 w 2162432"/>
                <a:gd name="connsiteY2" fmla="*/ 0 h 939114"/>
                <a:gd name="connsiteX3" fmla="*/ 2162432 w 2162432"/>
                <a:gd name="connsiteY3" fmla="*/ 939114 h 9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432" h="939114">
                  <a:moveTo>
                    <a:pt x="2162432" y="939114"/>
                  </a:moveTo>
                  <a:lnTo>
                    <a:pt x="0" y="939114"/>
                  </a:lnTo>
                  <a:lnTo>
                    <a:pt x="580768" y="0"/>
                  </a:lnTo>
                  <a:lnTo>
                    <a:pt x="2162432" y="939114"/>
                  </a:lnTo>
                  <a:close/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" name="Group 20"/>
            <p:cNvGrpSpPr>
              <a:grpSpLocks/>
            </p:cNvGrpSpPr>
            <p:nvPr/>
          </p:nvGrpSpPr>
          <p:grpSpPr bwMode="auto">
            <a:xfrm rot="1843048">
              <a:off x="3612262" y="2656180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113" name="Straight Connector 112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6" name="Group 105"/>
          <p:cNvGrpSpPr/>
          <p:nvPr/>
        </p:nvGrpSpPr>
        <p:grpSpPr>
          <a:xfrm rot="-1860000">
            <a:off x="6476551" y="2483844"/>
            <a:ext cx="1087392" cy="2162432"/>
            <a:chOff x="3612262" y="1906155"/>
            <a:chExt cx="1087392" cy="2162432"/>
          </a:xfrm>
        </p:grpSpPr>
        <p:sp>
          <p:nvSpPr>
            <p:cNvPr id="107" name="Freeform 106"/>
            <p:cNvSpPr/>
            <p:nvPr/>
          </p:nvSpPr>
          <p:spPr>
            <a:xfrm rot="14503048" flipH="1">
              <a:off x="3148881" y="2517814"/>
              <a:ext cx="2162432" cy="939114"/>
            </a:xfrm>
            <a:custGeom>
              <a:avLst/>
              <a:gdLst>
                <a:gd name="connsiteX0" fmla="*/ 2162432 w 2162432"/>
                <a:gd name="connsiteY0" fmla="*/ 939114 h 939114"/>
                <a:gd name="connsiteX1" fmla="*/ 0 w 2162432"/>
                <a:gd name="connsiteY1" fmla="*/ 939114 h 939114"/>
                <a:gd name="connsiteX2" fmla="*/ 580768 w 2162432"/>
                <a:gd name="connsiteY2" fmla="*/ 0 h 939114"/>
                <a:gd name="connsiteX3" fmla="*/ 2162432 w 2162432"/>
                <a:gd name="connsiteY3" fmla="*/ 939114 h 9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432" h="939114">
                  <a:moveTo>
                    <a:pt x="2162432" y="939114"/>
                  </a:moveTo>
                  <a:lnTo>
                    <a:pt x="0" y="939114"/>
                  </a:lnTo>
                  <a:lnTo>
                    <a:pt x="580768" y="0"/>
                  </a:lnTo>
                  <a:lnTo>
                    <a:pt x="2162432" y="939114"/>
                  </a:lnTo>
                  <a:close/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20"/>
            <p:cNvGrpSpPr>
              <a:grpSpLocks/>
            </p:cNvGrpSpPr>
            <p:nvPr/>
          </p:nvGrpSpPr>
          <p:grpSpPr bwMode="auto">
            <a:xfrm rot="1843048">
              <a:off x="3612262" y="2656180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109" name="Straight Connector 108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6" name="Group 115"/>
          <p:cNvGrpSpPr/>
          <p:nvPr/>
        </p:nvGrpSpPr>
        <p:grpSpPr>
          <a:xfrm rot="-1260000">
            <a:off x="6504160" y="2600578"/>
            <a:ext cx="1087392" cy="2162432"/>
            <a:chOff x="3612262" y="1906155"/>
            <a:chExt cx="1087392" cy="2162432"/>
          </a:xfrm>
        </p:grpSpPr>
        <p:sp>
          <p:nvSpPr>
            <p:cNvPr id="117" name="Freeform 116"/>
            <p:cNvSpPr/>
            <p:nvPr/>
          </p:nvSpPr>
          <p:spPr>
            <a:xfrm rot="14503048" flipH="1">
              <a:off x="3148881" y="2517814"/>
              <a:ext cx="2162432" cy="939114"/>
            </a:xfrm>
            <a:custGeom>
              <a:avLst/>
              <a:gdLst>
                <a:gd name="connsiteX0" fmla="*/ 2162432 w 2162432"/>
                <a:gd name="connsiteY0" fmla="*/ 939114 h 939114"/>
                <a:gd name="connsiteX1" fmla="*/ 0 w 2162432"/>
                <a:gd name="connsiteY1" fmla="*/ 939114 h 939114"/>
                <a:gd name="connsiteX2" fmla="*/ 580768 w 2162432"/>
                <a:gd name="connsiteY2" fmla="*/ 0 h 939114"/>
                <a:gd name="connsiteX3" fmla="*/ 2162432 w 2162432"/>
                <a:gd name="connsiteY3" fmla="*/ 939114 h 9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2432" h="939114">
                  <a:moveTo>
                    <a:pt x="2162432" y="939114"/>
                  </a:moveTo>
                  <a:lnTo>
                    <a:pt x="0" y="939114"/>
                  </a:lnTo>
                  <a:lnTo>
                    <a:pt x="580768" y="0"/>
                  </a:lnTo>
                  <a:lnTo>
                    <a:pt x="2162432" y="939114"/>
                  </a:lnTo>
                  <a:close/>
                </a:path>
              </a:pathLst>
            </a:cu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8" name="Group 20"/>
            <p:cNvGrpSpPr>
              <a:grpSpLocks/>
            </p:cNvGrpSpPr>
            <p:nvPr/>
          </p:nvGrpSpPr>
          <p:grpSpPr bwMode="auto">
            <a:xfrm rot="1843048">
              <a:off x="3612262" y="2656180"/>
              <a:ext cx="168647" cy="164941"/>
              <a:chOff x="6934200" y="5181600"/>
              <a:chExt cx="304800" cy="304800"/>
            </a:xfrm>
            <a:noFill/>
          </p:grpSpPr>
          <p:cxnSp>
            <p:nvCxnSpPr>
              <p:cNvPr id="119" name="Straight Connector 118"/>
              <p:cNvCxnSpPr/>
              <p:nvPr/>
            </p:nvCxnSpPr>
            <p:spPr>
              <a:xfrm rot="10800000">
                <a:off x="6933775" y="5180369"/>
                <a:ext cx="304128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>
                <a:off x="7085356" y="5332916"/>
                <a:ext cx="305094" cy="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Group 120"/>
          <p:cNvGrpSpPr/>
          <p:nvPr/>
        </p:nvGrpSpPr>
        <p:grpSpPr>
          <a:xfrm rot="-900000">
            <a:off x="1068836" y="3328723"/>
            <a:ext cx="574589" cy="1278924"/>
            <a:chOff x="2430218" y="2443690"/>
            <a:chExt cx="574589" cy="1278924"/>
          </a:xfrm>
        </p:grpSpPr>
        <p:sp>
          <p:nvSpPr>
            <p:cNvPr id="122" name="Freeform 121"/>
            <p:cNvSpPr/>
            <p:nvPr/>
          </p:nvSpPr>
          <p:spPr>
            <a:xfrm flipH="1">
              <a:off x="2430218" y="2443690"/>
              <a:ext cx="574589" cy="1278924"/>
            </a:xfrm>
            <a:custGeom>
              <a:avLst/>
              <a:gdLst>
                <a:gd name="connsiteX0" fmla="*/ 0 w 574589"/>
                <a:gd name="connsiteY0" fmla="*/ 0 h 1278924"/>
                <a:gd name="connsiteX1" fmla="*/ 0 w 574589"/>
                <a:gd name="connsiteY1" fmla="*/ 1278924 h 1278924"/>
                <a:gd name="connsiteX2" fmla="*/ 574589 w 574589"/>
                <a:gd name="connsiteY2" fmla="*/ 339811 h 1278924"/>
                <a:gd name="connsiteX3" fmla="*/ 0 w 574589"/>
                <a:gd name="connsiteY3" fmla="*/ 0 h 12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589" h="1278924">
                  <a:moveTo>
                    <a:pt x="0" y="0"/>
                  </a:moveTo>
                  <a:lnTo>
                    <a:pt x="0" y="1278924"/>
                  </a:lnTo>
                  <a:lnTo>
                    <a:pt x="574589" y="3398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22"/>
            <p:cNvGrpSpPr/>
            <p:nvPr/>
          </p:nvGrpSpPr>
          <p:grpSpPr>
            <a:xfrm rot="16200000" flipH="1">
              <a:off x="2494100" y="2704006"/>
              <a:ext cx="203200" cy="165100"/>
              <a:chOff x="3482646" y="2864307"/>
              <a:chExt cx="203200" cy="165100"/>
            </a:xfrm>
          </p:grpSpPr>
          <p:cxnSp>
            <p:nvCxnSpPr>
              <p:cNvPr id="124" name="Straight Connector 123"/>
              <p:cNvCxnSpPr/>
              <p:nvPr/>
            </p:nvCxnSpPr>
            <p:spPr bwMode="auto">
              <a:xfrm rot="1920000">
                <a:off x="3482646" y="2973845"/>
                <a:ext cx="17145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auto">
              <a:xfrm rot="18120000">
                <a:off x="3603296" y="2946857"/>
                <a:ext cx="16510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6" name="Group 125"/>
          <p:cNvGrpSpPr/>
          <p:nvPr/>
        </p:nvGrpSpPr>
        <p:grpSpPr>
          <a:xfrm rot="-1800000">
            <a:off x="1150378" y="3232272"/>
            <a:ext cx="574589" cy="1278924"/>
            <a:chOff x="2430218" y="2443690"/>
            <a:chExt cx="574589" cy="1278924"/>
          </a:xfrm>
        </p:grpSpPr>
        <p:sp>
          <p:nvSpPr>
            <p:cNvPr id="127" name="Freeform 126"/>
            <p:cNvSpPr/>
            <p:nvPr/>
          </p:nvSpPr>
          <p:spPr>
            <a:xfrm flipH="1">
              <a:off x="2430218" y="2443690"/>
              <a:ext cx="574589" cy="1278924"/>
            </a:xfrm>
            <a:custGeom>
              <a:avLst/>
              <a:gdLst>
                <a:gd name="connsiteX0" fmla="*/ 0 w 574589"/>
                <a:gd name="connsiteY0" fmla="*/ 0 h 1278924"/>
                <a:gd name="connsiteX1" fmla="*/ 0 w 574589"/>
                <a:gd name="connsiteY1" fmla="*/ 1278924 h 1278924"/>
                <a:gd name="connsiteX2" fmla="*/ 574589 w 574589"/>
                <a:gd name="connsiteY2" fmla="*/ 339811 h 1278924"/>
                <a:gd name="connsiteX3" fmla="*/ 0 w 574589"/>
                <a:gd name="connsiteY3" fmla="*/ 0 h 12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589" h="1278924">
                  <a:moveTo>
                    <a:pt x="0" y="0"/>
                  </a:moveTo>
                  <a:lnTo>
                    <a:pt x="0" y="1278924"/>
                  </a:lnTo>
                  <a:lnTo>
                    <a:pt x="574589" y="3398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" name="Group 127"/>
            <p:cNvGrpSpPr/>
            <p:nvPr/>
          </p:nvGrpSpPr>
          <p:grpSpPr>
            <a:xfrm rot="16200000" flipH="1">
              <a:off x="2494100" y="2704006"/>
              <a:ext cx="203200" cy="165100"/>
              <a:chOff x="3482646" y="2864307"/>
              <a:chExt cx="203200" cy="165100"/>
            </a:xfrm>
          </p:grpSpPr>
          <p:cxnSp>
            <p:nvCxnSpPr>
              <p:cNvPr id="129" name="Straight Connector 128"/>
              <p:cNvCxnSpPr/>
              <p:nvPr/>
            </p:nvCxnSpPr>
            <p:spPr bwMode="auto">
              <a:xfrm rot="1920000">
                <a:off x="3482646" y="2973845"/>
                <a:ext cx="17145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 bwMode="auto">
              <a:xfrm rot="18120000">
                <a:off x="3603296" y="2946857"/>
                <a:ext cx="16510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1" name="Group 130"/>
          <p:cNvGrpSpPr/>
          <p:nvPr/>
        </p:nvGrpSpPr>
        <p:grpSpPr>
          <a:xfrm rot="-2700000">
            <a:off x="1132524" y="3109907"/>
            <a:ext cx="574589" cy="1278924"/>
            <a:chOff x="2430218" y="2443690"/>
            <a:chExt cx="574589" cy="1278924"/>
          </a:xfrm>
        </p:grpSpPr>
        <p:sp>
          <p:nvSpPr>
            <p:cNvPr id="132" name="Freeform 131"/>
            <p:cNvSpPr/>
            <p:nvPr/>
          </p:nvSpPr>
          <p:spPr>
            <a:xfrm flipH="1">
              <a:off x="2430218" y="2443690"/>
              <a:ext cx="574589" cy="1278924"/>
            </a:xfrm>
            <a:custGeom>
              <a:avLst/>
              <a:gdLst>
                <a:gd name="connsiteX0" fmla="*/ 0 w 574589"/>
                <a:gd name="connsiteY0" fmla="*/ 0 h 1278924"/>
                <a:gd name="connsiteX1" fmla="*/ 0 w 574589"/>
                <a:gd name="connsiteY1" fmla="*/ 1278924 h 1278924"/>
                <a:gd name="connsiteX2" fmla="*/ 574589 w 574589"/>
                <a:gd name="connsiteY2" fmla="*/ 339811 h 1278924"/>
                <a:gd name="connsiteX3" fmla="*/ 0 w 574589"/>
                <a:gd name="connsiteY3" fmla="*/ 0 h 12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589" h="1278924">
                  <a:moveTo>
                    <a:pt x="0" y="0"/>
                  </a:moveTo>
                  <a:lnTo>
                    <a:pt x="0" y="1278924"/>
                  </a:lnTo>
                  <a:lnTo>
                    <a:pt x="574589" y="3398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 rot="16200000" flipH="1">
              <a:off x="2494100" y="2704006"/>
              <a:ext cx="203200" cy="165100"/>
              <a:chOff x="3482646" y="2864307"/>
              <a:chExt cx="203200" cy="165100"/>
            </a:xfrm>
          </p:grpSpPr>
          <p:cxnSp>
            <p:nvCxnSpPr>
              <p:cNvPr id="134" name="Straight Connector 133"/>
              <p:cNvCxnSpPr/>
              <p:nvPr/>
            </p:nvCxnSpPr>
            <p:spPr bwMode="auto">
              <a:xfrm rot="1920000">
                <a:off x="3482646" y="2973845"/>
                <a:ext cx="17145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auto">
              <a:xfrm rot="18120000">
                <a:off x="3603296" y="2946857"/>
                <a:ext cx="16510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6" name="Group 135"/>
          <p:cNvGrpSpPr/>
          <p:nvPr/>
        </p:nvGrpSpPr>
        <p:grpSpPr>
          <a:xfrm rot="18000000">
            <a:off x="1118563" y="2985997"/>
            <a:ext cx="574589" cy="1278924"/>
            <a:chOff x="2430218" y="2443690"/>
            <a:chExt cx="574589" cy="1278924"/>
          </a:xfrm>
        </p:grpSpPr>
        <p:sp>
          <p:nvSpPr>
            <p:cNvPr id="137" name="Freeform 136"/>
            <p:cNvSpPr/>
            <p:nvPr/>
          </p:nvSpPr>
          <p:spPr>
            <a:xfrm flipH="1">
              <a:off x="2430218" y="2443690"/>
              <a:ext cx="574589" cy="1278924"/>
            </a:xfrm>
            <a:custGeom>
              <a:avLst/>
              <a:gdLst>
                <a:gd name="connsiteX0" fmla="*/ 0 w 574589"/>
                <a:gd name="connsiteY0" fmla="*/ 0 h 1278924"/>
                <a:gd name="connsiteX1" fmla="*/ 0 w 574589"/>
                <a:gd name="connsiteY1" fmla="*/ 1278924 h 1278924"/>
                <a:gd name="connsiteX2" fmla="*/ 574589 w 574589"/>
                <a:gd name="connsiteY2" fmla="*/ 339811 h 1278924"/>
                <a:gd name="connsiteX3" fmla="*/ 0 w 574589"/>
                <a:gd name="connsiteY3" fmla="*/ 0 h 1278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4589" h="1278924">
                  <a:moveTo>
                    <a:pt x="0" y="0"/>
                  </a:moveTo>
                  <a:lnTo>
                    <a:pt x="0" y="1278924"/>
                  </a:lnTo>
                  <a:lnTo>
                    <a:pt x="574589" y="339811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/>
            <p:cNvGrpSpPr/>
            <p:nvPr/>
          </p:nvGrpSpPr>
          <p:grpSpPr>
            <a:xfrm rot="16200000" flipH="1">
              <a:off x="2494100" y="2704006"/>
              <a:ext cx="203200" cy="165100"/>
              <a:chOff x="3482646" y="2864307"/>
              <a:chExt cx="203200" cy="165100"/>
            </a:xfrm>
          </p:grpSpPr>
          <p:cxnSp>
            <p:nvCxnSpPr>
              <p:cNvPr id="139" name="Straight Connector 138"/>
              <p:cNvCxnSpPr/>
              <p:nvPr/>
            </p:nvCxnSpPr>
            <p:spPr bwMode="auto">
              <a:xfrm rot="1920000">
                <a:off x="3482646" y="2973845"/>
                <a:ext cx="17145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auto">
              <a:xfrm rot="18120000">
                <a:off x="3603296" y="2946857"/>
                <a:ext cx="165100" cy="0"/>
              </a:xfrm>
              <a:prstGeom prst="line">
                <a:avLst/>
              </a:prstGeom>
              <a:solidFill>
                <a:srgbClr val="CCECFF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3"/>
          <p:cNvGrpSpPr/>
          <p:nvPr/>
        </p:nvGrpSpPr>
        <p:grpSpPr>
          <a:xfrm>
            <a:off x="665619" y="2722721"/>
            <a:ext cx="1620635" cy="1123051"/>
            <a:chOff x="665619" y="2700949"/>
            <a:chExt cx="1620635" cy="1123051"/>
          </a:xfrm>
        </p:grpSpPr>
        <p:grpSp>
          <p:nvGrpSpPr>
            <p:cNvPr id="2" name="Group 1"/>
            <p:cNvGrpSpPr/>
            <p:nvPr/>
          </p:nvGrpSpPr>
          <p:grpSpPr>
            <a:xfrm>
              <a:off x="665619" y="2700949"/>
              <a:ext cx="1620635" cy="1123051"/>
              <a:chOff x="665619" y="2700949"/>
              <a:chExt cx="1620635" cy="1123051"/>
            </a:xfrm>
          </p:grpSpPr>
          <p:sp>
            <p:nvSpPr>
              <p:cNvPr id="25" name="TextBox 12"/>
              <p:cNvSpPr txBox="1">
                <a:spLocks noChangeArrowheads="1"/>
              </p:cNvSpPr>
              <p:nvPr/>
            </p:nvSpPr>
            <p:spPr bwMode="auto">
              <a:xfrm>
                <a:off x="671914" y="3619727"/>
                <a:ext cx="310264" cy="2042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2400" b="1" dirty="0">
                    <a:latin typeface="Calibri" pitchFamily="34" charset="0"/>
                  </a:rPr>
                  <a:t>D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26" name="TextBox 11"/>
              <p:cNvSpPr txBox="1">
                <a:spLocks noChangeArrowheads="1"/>
              </p:cNvSpPr>
              <p:nvPr/>
            </p:nvSpPr>
            <p:spPr bwMode="auto">
              <a:xfrm>
                <a:off x="1975990" y="3619727"/>
                <a:ext cx="310264" cy="2042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2400" b="1" dirty="0">
                    <a:latin typeface="Calibri" pitchFamily="34" charset="0"/>
                  </a:rPr>
                  <a:t>C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665619" y="2700949"/>
                <a:ext cx="310264" cy="2042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en-US" sz="2400" b="1" dirty="0">
                    <a:latin typeface="Calibri" pitchFamily="34" charset="0"/>
                  </a:rPr>
                  <a:t>A</a:t>
                </a:r>
                <a:endParaRPr lang="en-US" b="1" dirty="0">
                  <a:latin typeface="Calibri" pitchFamily="34" charset="0"/>
                </a:endParaRPr>
              </a:p>
            </p:txBody>
          </p:sp>
        </p:grpSp>
        <p:sp>
          <p:nvSpPr>
            <p:cNvPr id="159" name="TextBox 21"/>
            <p:cNvSpPr txBox="1">
              <a:spLocks noChangeArrowheads="1"/>
            </p:cNvSpPr>
            <p:nvPr/>
          </p:nvSpPr>
          <p:spPr bwMode="auto">
            <a:xfrm>
              <a:off x="1551066" y="3039245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b</a:t>
              </a:r>
              <a:endParaRPr lang="en-US" sz="1600" i="1" dirty="0">
                <a:latin typeface="Calibri" pitchFamily="34" charset="0"/>
              </a:endParaRPr>
            </a:p>
          </p:txBody>
        </p:sp>
      </p:grpSp>
      <p:sp>
        <p:nvSpPr>
          <p:cNvPr id="160" name="TextBox 11"/>
          <p:cNvSpPr txBox="1">
            <a:spLocks noChangeArrowheads="1"/>
          </p:cNvSpPr>
          <p:nvPr/>
        </p:nvSpPr>
        <p:spPr bwMode="auto">
          <a:xfrm>
            <a:off x="467856" y="4716429"/>
            <a:ext cx="35690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itchFamily="34" charset="0"/>
              </a:rPr>
              <a:t>A reflection across AC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61" name="TextBox 11"/>
          <p:cNvSpPr txBox="1">
            <a:spLocks noChangeArrowheads="1"/>
          </p:cNvSpPr>
          <p:nvPr/>
        </p:nvSpPr>
        <p:spPr bwMode="auto">
          <a:xfrm>
            <a:off x="467856" y="5336913"/>
            <a:ext cx="24904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itchFamily="34" charset="0"/>
              </a:rPr>
              <a:t>A translation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62" name="TextBox 11"/>
          <p:cNvSpPr txBox="1">
            <a:spLocks noChangeArrowheads="1"/>
          </p:cNvSpPr>
          <p:nvPr/>
        </p:nvSpPr>
        <p:spPr bwMode="auto">
          <a:xfrm>
            <a:off x="436182" y="5957397"/>
            <a:ext cx="26062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itchFamily="34" charset="0"/>
              </a:rPr>
              <a:t>Then a rotation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63" name="TextBox 11"/>
          <p:cNvSpPr txBox="1">
            <a:spLocks noChangeArrowheads="1"/>
          </p:cNvSpPr>
          <p:nvPr/>
        </p:nvSpPr>
        <p:spPr bwMode="auto">
          <a:xfrm>
            <a:off x="5351480" y="4716429"/>
            <a:ext cx="34958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itchFamily="34" charset="0"/>
              </a:rPr>
              <a:t>A reflection across DB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64" name="TextBox 11"/>
          <p:cNvSpPr txBox="1">
            <a:spLocks noChangeArrowheads="1"/>
          </p:cNvSpPr>
          <p:nvPr/>
        </p:nvSpPr>
        <p:spPr bwMode="auto">
          <a:xfrm>
            <a:off x="5351480" y="5336913"/>
            <a:ext cx="20499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itchFamily="34" charset="0"/>
              </a:rPr>
              <a:t>A translation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65" name="TextBox 11"/>
          <p:cNvSpPr txBox="1">
            <a:spLocks noChangeArrowheads="1"/>
          </p:cNvSpPr>
          <p:nvPr/>
        </p:nvSpPr>
        <p:spPr bwMode="auto">
          <a:xfrm>
            <a:off x="5351480" y="5957397"/>
            <a:ext cx="26156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itchFamily="34" charset="0"/>
              </a:rPr>
              <a:t>Then a rotation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6100716" y="2238850"/>
            <a:ext cx="2419852" cy="1841348"/>
            <a:chOff x="6084344" y="2240044"/>
            <a:chExt cx="2419852" cy="1841348"/>
          </a:xfrm>
        </p:grpSpPr>
        <p:sp>
          <p:nvSpPr>
            <p:cNvPr id="177" name="TextBox 10"/>
            <p:cNvSpPr txBox="1">
              <a:spLocks noChangeArrowheads="1"/>
            </p:cNvSpPr>
            <p:nvPr/>
          </p:nvSpPr>
          <p:spPr bwMode="auto">
            <a:xfrm>
              <a:off x="8193932" y="3619727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B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78" name="TextBox 11"/>
            <p:cNvSpPr txBox="1">
              <a:spLocks noChangeArrowheads="1"/>
            </p:cNvSpPr>
            <p:nvPr/>
          </p:nvSpPr>
          <p:spPr bwMode="auto">
            <a:xfrm>
              <a:off x="6149660" y="3619727"/>
              <a:ext cx="310264" cy="46166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 smtClean="0">
                  <a:latin typeface="Calibri" pitchFamily="34" charset="0"/>
                </a:rPr>
                <a:t>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179" name="TextBox 20"/>
            <p:cNvSpPr txBox="1">
              <a:spLocks noChangeArrowheads="1"/>
            </p:cNvSpPr>
            <p:nvPr/>
          </p:nvSpPr>
          <p:spPr bwMode="auto">
            <a:xfrm>
              <a:off x="7264927" y="2774290"/>
              <a:ext cx="310264" cy="2886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i="1" dirty="0">
                  <a:latin typeface="Calibri" pitchFamily="34" charset="0"/>
                </a:rPr>
                <a:t>a</a:t>
              </a:r>
              <a:endParaRPr lang="en-US" sz="1600" i="1" dirty="0">
                <a:latin typeface="Calibri" pitchFamily="34" charset="0"/>
              </a:endParaRPr>
            </a:p>
          </p:txBody>
        </p:sp>
        <p:sp>
          <p:nvSpPr>
            <p:cNvPr id="180" name="TextBox 11"/>
            <p:cNvSpPr txBox="1">
              <a:spLocks noChangeArrowheads="1"/>
            </p:cNvSpPr>
            <p:nvPr/>
          </p:nvSpPr>
          <p:spPr bwMode="auto">
            <a:xfrm>
              <a:off x="6084344" y="2240044"/>
              <a:ext cx="310264" cy="20427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400" b="1" dirty="0">
                  <a:latin typeface="Calibri" pitchFamily="34" charset="0"/>
                </a:rPr>
                <a:t>C</a:t>
              </a:r>
              <a:endParaRPr lang="en-US" b="1" dirty="0">
                <a:latin typeface="Calibri" pitchFamily="34" charset="0"/>
              </a:endParaRPr>
            </a:p>
          </p:txBody>
        </p:sp>
      </p:grpSp>
      <p:sp>
        <p:nvSpPr>
          <p:cNvPr id="97" name="Freeform 96"/>
          <p:cNvSpPr/>
          <p:nvPr/>
        </p:nvSpPr>
        <p:spPr>
          <a:xfrm>
            <a:off x="3002231" y="2444665"/>
            <a:ext cx="459671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3002231" y="2444665"/>
            <a:ext cx="294189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3002231" y="2444665"/>
            <a:ext cx="147095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3002231" y="2444665"/>
            <a:ext cx="58838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 flipH="1">
            <a:off x="2541896" y="2448207"/>
            <a:ext cx="459671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 flipH="1">
            <a:off x="2707378" y="2448207"/>
            <a:ext cx="294189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 flipH="1">
            <a:off x="2854472" y="2448207"/>
            <a:ext cx="147095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 flipH="1">
            <a:off x="2942729" y="2448207"/>
            <a:ext cx="58838" cy="1278924"/>
          </a:xfrm>
          <a:custGeom>
            <a:avLst/>
            <a:gdLst>
              <a:gd name="connsiteX0" fmla="*/ 0 w 574589"/>
              <a:gd name="connsiteY0" fmla="*/ 0 h 1278924"/>
              <a:gd name="connsiteX1" fmla="*/ 0 w 574589"/>
              <a:gd name="connsiteY1" fmla="*/ 1278924 h 1278924"/>
              <a:gd name="connsiteX2" fmla="*/ 574589 w 574589"/>
              <a:gd name="connsiteY2" fmla="*/ 339811 h 1278924"/>
              <a:gd name="connsiteX3" fmla="*/ 0 w 574589"/>
              <a:gd name="connsiteY3" fmla="*/ 0 h 127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589" h="1278924">
                <a:moveTo>
                  <a:pt x="0" y="0"/>
                </a:moveTo>
                <a:lnTo>
                  <a:pt x="0" y="1278924"/>
                </a:lnTo>
                <a:lnTo>
                  <a:pt x="574589" y="339811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 rot="1846789" flipH="1">
            <a:off x="3652175" y="2423875"/>
            <a:ext cx="1871932" cy="890246"/>
          </a:xfrm>
          <a:custGeom>
            <a:avLst/>
            <a:gdLst>
              <a:gd name="connsiteX0" fmla="*/ 1871932 w 1871932"/>
              <a:gd name="connsiteY0" fmla="*/ 0 h 1112808"/>
              <a:gd name="connsiteX1" fmla="*/ 1871932 w 1871932"/>
              <a:gd name="connsiteY1" fmla="*/ 1112808 h 1112808"/>
              <a:gd name="connsiteX2" fmla="*/ 0 w 1871932"/>
              <a:gd name="connsiteY2" fmla="*/ 1112808 h 1112808"/>
              <a:gd name="connsiteX3" fmla="*/ 1871932 w 1871932"/>
              <a:gd name="connsiteY3" fmla="*/ 0 h 11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932" h="1112808">
                <a:moveTo>
                  <a:pt x="1871932" y="0"/>
                </a:moveTo>
                <a:lnTo>
                  <a:pt x="1871932" y="1112808"/>
                </a:lnTo>
                <a:lnTo>
                  <a:pt x="0" y="1112808"/>
                </a:lnTo>
                <a:lnTo>
                  <a:pt x="1871932" y="0"/>
                </a:ln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 rot="1846789" flipH="1">
            <a:off x="3570171" y="2721792"/>
            <a:ext cx="1871932" cy="569757"/>
          </a:xfrm>
          <a:custGeom>
            <a:avLst/>
            <a:gdLst>
              <a:gd name="connsiteX0" fmla="*/ 1871932 w 1871932"/>
              <a:gd name="connsiteY0" fmla="*/ 0 h 1112808"/>
              <a:gd name="connsiteX1" fmla="*/ 1871932 w 1871932"/>
              <a:gd name="connsiteY1" fmla="*/ 1112808 h 1112808"/>
              <a:gd name="connsiteX2" fmla="*/ 0 w 1871932"/>
              <a:gd name="connsiteY2" fmla="*/ 1112808 h 1112808"/>
              <a:gd name="connsiteX3" fmla="*/ 1871932 w 1871932"/>
              <a:gd name="connsiteY3" fmla="*/ 0 h 11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932" h="1112808">
                <a:moveTo>
                  <a:pt x="1871932" y="0"/>
                </a:moveTo>
                <a:lnTo>
                  <a:pt x="1871932" y="1112808"/>
                </a:lnTo>
                <a:lnTo>
                  <a:pt x="0" y="1112808"/>
                </a:lnTo>
                <a:lnTo>
                  <a:pt x="1871932" y="0"/>
                </a:ln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 rot="1846789" flipH="1">
            <a:off x="3500195" y="2976014"/>
            <a:ext cx="1871932" cy="296274"/>
          </a:xfrm>
          <a:custGeom>
            <a:avLst/>
            <a:gdLst>
              <a:gd name="connsiteX0" fmla="*/ 1871932 w 1871932"/>
              <a:gd name="connsiteY0" fmla="*/ 0 h 1112808"/>
              <a:gd name="connsiteX1" fmla="*/ 1871932 w 1871932"/>
              <a:gd name="connsiteY1" fmla="*/ 1112808 h 1112808"/>
              <a:gd name="connsiteX2" fmla="*/ 0 w 1871932"/>
              <a:gd name="connsiteY2" fmla="*/ 1112808 h 1112808"/>
              <a:gd name="connsiteX3" fmla="*/ 1871932 w 1871932"/>
              <a:gd name="connsiteY3" fmla="*/ 0 h 11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932" h="1112808">
                <a:moveTo>
                  <a:pt x="1871932" y="0"/>
                </a:moveTo>
                <a:lnTo>
                  <a:pt x="1871932" y="1112808"/>
                </a:lnTo>
                <a:lnTo>
                  <a:pt x="0" y="1112808"/>
                </a:lnTo>
                <a:lnTo>
                  <a:pt x="1871932" y="0"/>
                </a:ln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846789" flipH="1">
            <a:off x="3454710" y="3141258"/>
            <a:ext cx="1871932" cy="118510"/>
          </a:xfrm>
          <a:custGeom>
            <a:avLst/>
            <a:gdLst>
              <a:gd name="connsiteX0" fmla="*/ 1871932 w 1871932"/>
              <a:gd name="connsiteY0" fmla="*/ 0 h 1112808"/>
              <a:gd name="connsiteX1" fmla="*/ 1871932 w 1871932"/>
              <a:gd name="connsiteY1" fmla="*/ 1112808 h 1112808"/>
              <a:gd name="connsiteX2" fmla="*/ 0 w 1871932"/>
              <a:gd name="connsiteY2" fmla="*/ 1112808 h 1112808"/>
              <a:gd name="connsiteX3" fmla="*/ 1871932 w 1871932"/>
              <a:gd name="connsiteY3" fmla="*/ 0 h 11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932" h="1112808">
                <a:moveTo>
                  <a:pt x="1871932" y="0"/>
                </a:moveTo>
                <a:lnTo>
                  <a:pt x="1871932" y="1112808"/>
                </a:lnTo>
                <a:lnTo>
                  <a:pt x="0" y="1112808"/>
                </a:lnTo>
                <a:lnTo>
                  <a:pt x="1871932" y="0"/>
                </a:ln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846789" flipH="1" flipV="1">
            <a:off x="3197317" y="3186129"/>
            <a:ext cx="1871932" cy="890246"/>
          </a:xfrm>
          <a:custGeom>
            <a:avLst/>
            <a:gdLst>
              <a:gd name="connsiteX0" fmla="*/ 1871932 w 1871932"/>
              <a:gd name="connsiteY0" fmla="*/ 0 h 1112808"/>
              <a:gd name="connsiteX1" fmla="*/ 1871932 w 1871932"/>
              <a:gd name="connsiteY1" fmla="*/ 1112808 h 1112808"/>
              <a:gd name="connsiteX2" fmla="*/ 0 w 1871932"/>
              <a:gd name="connsiteY2" fmla="*/ 1112808 h 1112808"/>
              <a:gd name="connsiteX3" fmla="*/ 1871932 w 1871932"/>
              <a:gd name="connsiteY3" fmla="*/ 0 h 11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932" h="1112808">
                <a:moveTo>
                  <a:pt x="1871932" y="0"/>
                </a:moveTo>
                <a:lnTo>
                  <a:pt x="1871932" y="1112808"/>
                </a:lnTo>
                <a:lnTo>
                  <a:pt x="0" y="1112808"/>
                </a:lnTo>
                <a:lnTo>
                  <a:pt x="1871932" y="0"/>
                </a:ln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 rot="1846789" flipH="1" flipV="1">
            <a:off x="3279321" y="3208701"/>
            <a:ext cx="1871932" cy="569757"/>
          </a:xfrm>
          <a:custGeom>
            <a:avLst/>
            <a:gdLst>
              <a:gd name="connsiteX0" fmla="*/ 1871932 w 1871932"/>
              <a:gd name="connsiteY0" fmla="*/ 0 h 1112808"/>
              <a:gd name="connsiteX1" fmla="*/ 1871932 w 1871932"/>
              <a:gd name="connsiteY1" fmla="*/ 1112808 h 1112808"/>
              <a:gd name="connsiteX2" fmla="*/ 0 w 1871932"/>
              <a:gd name="connsiteY2" fmla="*/ 1112808 h 1112808"/>
              <a:gd name="connsiteX3" fmla="*/ 1871932 w 1871932"/>
              <a:gd name="connsiteY3" fmla="*/ 0 h 11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932" h="1112808">
                <a:moveTo>
                  <a:pt x="1871932" y="0"/>
                </a:moveTo>
                <a:lnTo>
                  <a:pt x="1871932" y="1112808"/>
                </a:lnTo>
                <a:lnTo>
                  <a:pt x="0" y="1112808"/>
                </a:lnTo>
                <a:lnTo>
                  <a:pt x="1871932" y="0"/>
                </a:ln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 rot="1846789" flipH="1" flipV="1">
            <a:off x="3349297" y="3227962"/>
            <a:ext cx="1871932" cy="296274"/>
          </a:xfrm>
          <a:custGeom>
            <a:avLst/>
            <a:gdLst>
              <a:gd name="connsiteX0" fmla="*/ 1871932 w 1871932"/>
              <a:gd name="connsiteY0" fmla="*/ 0 h 1112808"/>
              <a:gd name="connsiteX1" fmla="*/ 1871932 w 1871932"/>
              <a:gd name="connsiteY1" fmla="*/ 1112808 h 1112808"/>
              <a:gd name="connsiteX2" fmla="*/ 0 w 1871932"/>
              <a:gd name="connsiteY2" fmla="*/ 1112808 h 1112808"/>
              <a:gd name="connsiteX3" fmla="*/ 1871932 w 1871932"/>
              <a:gd name="connsiteY3" fmla="*/ 0 h 11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932" h="1112808">
                <a:moveTo>
                  <a:pt x="1871932" y="0"/>
                </a:moveTo>
                <a:lnTo>
                  <a:pt x="1871932" y="1112808"/>
                </a:lnTo>
                <a:lnTo>
                  <a:pt x="0" y="1112808"/>
                </a:lnTo>
                <a:lnTo>
                  <a:pt x="1871932" y="0"/>
                </a:ln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 rot="1846789" flipH="1" flipV="1">
            <a:off x="3394782" y="3240482"/>
            <a:ext cx="1871932" cy="118510"/>
          </a:xfrm>
          <a:custGeom>
            <a:avLst/>
            <a:gdLst>
              <a:gd name="connsiteX0" fmla="*/ 1871932 w 1871932"/>
              <a:gd name="connsiteY0" fmla="*/ 0 h 1112808"/>
              <a:gd name="connsiteX1" fmla="*/ 1871932 w 1871932"/>
              <a:gd name="connsiteY1" fmla="*/ 1112808 h 1112808"/>
              <a:gd name="connsiteX2" fmla="*/ 0 w 1871932"/>
              <a:gd name="connsiteY2" fmla="*/ 1112808 h 1112808"/>
              <a:gd name="connsiteX3" fmla="*/ 1871932 w 1871932"/>
              <a:gd name="connsiteY3" fmla="*/ 0 h 11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932" h="1112808">
                <a:moveTo>
                  <a:pt x="1871932" y="0"/>
                </a:moveTo>
                <a:lnTo>
                  <a:pt x="1871932" y="1112808"/>
                </a:lnTo>
                <a:lnTo>
                  <a:pt x="0" y="1112808"/>
                </a:lnTo>
                <a:lnTo>
                  <a:pt x="1871932" y="0"/>
                </a:lnTo>
                <a:close/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992318" y="2007603"/>
            <a:ext cx="0" cy="2397082"/>
          </a:xfrm>
          <a:prstGeom prst="straightConnector1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386642" y="2078121"/>
            <a:ext cx="3347049" cy="2002077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6953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3"/>
    </mc:Choice>
    <mc:Fallback xmlns="">
      <p:transition spd="slow" advTm="500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7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7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75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250"/>
                            </p:stCondLst>
                            <p:childTnLst>
                              <p:par>
                                <p:cTn id="63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2222E-6 -3.88709E-7 L -0.16007 0.141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3" y="70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750"/>
                            </p:stCondLst>
                            <p:childTnLst>
                              <p:par>
                                <p:cTn id="6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7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3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725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9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1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31302 0.13426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42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15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0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6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35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40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45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160" grpId="0"/>
      <p:bldP spid="161" grpId="0"/>
      <p:bldP spid="162" grpId="0"/>
      <p:bldP spid="163" grpId="0"/>
      <p:bldP spid="164" grpId="0"/>
      <p:bldP spid="165" grpId="0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4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3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4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9|6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9|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6|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4.9|7.1|5.8|4.3|5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3268</TotalTime>
  <Words>869</Words>
  <Application>Microsoft Office PowerPoint</Application>
  <PresentationFormat>On-screen Show (4:3)</PresentationFormat>
  <Paragraphs>257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Pythagorean Theorem proof from similar right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Pythagorean Theorem proof with similar right triangles</dc:title>
  <dc:creator>Staff</dc:creator>
  <cp:lastModifiedBy>Staff</cp:lastModifiedBy>
  <cp:revision>216</cp:revision>
  <dcterms:created xsi:type="dcterms:W3CDTF">2012-02-12T23:27:44Z</dcterms:created>
  <dcterms:modified xsi:type="dcterms:W3CDTF">2012-03-31T03:23:40Z</dcterms:modified>
</cp:coreProperties>
</file>